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422" r:id="rId2"/>
    <p:sldId id="259" r:id="rId3"/>
    <p:sldId id="260" r:id="rId4"/>
    <p:sldId id="261" r:id="rId5"/>
    <p:sldId id="262" r:id="rId6"/>
    <p:sldId id="263" r:id="rId7"/>
    <p:sldId id="264" r:id="rId8"/>
    <p:sldId id="265" r:id="rId9"/>
    <p:sldId id="266" r:id="rId10"/>
    <p:sldId id="267" r:id="rId11"/>
    <p:sldId id="268" r:id="rId12"/>
    <p:sldId id="269" r:id="rId13"/>
    <p:sldId id="270" r:id="rId14"/>
    <p:sldId id="271" r:id="rId15"/>
    <p:sldId id="257" r:id="rId16"/>
  </p:sldIdLst>
  <p:sldSz cx="12192000" cy="6858000"/>
  <p:notesSz cx="6858000" cy="9144000"/>
  <p:embeddedFontLst>
    <p:embeddedFont>
      <p:font typeface="Calibri" panose="020F0502020204030204" pitchFamily="34" charset="0"/>
      <p:regular r:id="rId18"/>
      <p:bold r:id="rId19"/>
      <p:italic r:id="rId20"/>
      <p:boldItalic r:id="rId21"/>
    </p:embeddedFont>
    <p:embeddedFont>
      <p:font typeface="Roboto Light"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E455A06-6C13-476F-B11B-B92B9E835401}">
  <a:tblStyle styleId="{DE455A06-6C13-476F-B11B-B92B9E835401}"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9EFF7"/>
          </a:solidFill>
        </a:fill>
      </a:tcStyle>
    </a:wholeTbl>
    <a:band1H>
      <a:tcTxStyle/>
      <a:tcStyle>
        <a:tcBdr/>
        <a:fill>
          <a:solidFill>
            <a:srgbClr val="D0DEEF"/>
          </a:solidFill>
        </a:fill>
      </a:tcStyle>
    </a:band1H>
    <a:band2H>
      <a:tcTxStyle/>
      <a:tcStyle>
        <a:tcBdr/>
      </a:tcStyle>
    </a:band2H>
    <a:band1V>
      <a:tcTxStyle/>
      <a:tcStyle>
        <a:tcBdr/>
        <a:fill>
          <a:solidFill>
            <a:srgbClr val="D0DEEF"/>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590"/>
  </p:normalViewPr>
  <p:slideViewPr>
    <p:cSldViewPr snapToGrid="0" snapToObjects="1">
      <p:cViewPr varScale="1">
        <p:scale>
          <a:sx n="101" d="100"/>
          <a:sy n="101" d="100"/>
        </p:scale>
        <p:origin x="90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3" name="Google Shape;33;p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4" name="Google Shape;34;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5" name="Google Shape;35;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preserve="1" userDrawn="1">
  <p:cSld name="1_Two Content">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0" y="2"/>
            <a:ext cx="12192000" cy="996461"/>
          </a:xfrm>
          <a:prstGeom prst="rect">
            <a:avLst/>
          </a:prstGeom>
          <a:solidFill>
            <a:srgbClr val="0070C0"/>
          </a:solidFill>
          <a:ln>
            <a:noFill/>
          </a:ln>
        </p:spPr>
        <p:txBody>
          <a:bodyPr spcFirstLastPara="1" wrap="square" lIns="457200" tIns="45700" rIns="91425" bIns="45700"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bg1"/>
                </a:solidFill>
                <a:latin typeface="Roboto Light" pitchFamily="2" charset="0"/>
                <a:ea typeface="Roboto Light" pitchFamily="2" charset="0"/>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32" name="Google Shape;32;p5"/>
          <p:cNvSpPr txBox="1">
            <a:spLocks noGrp="1"/>
          </p:cNvSpPr>
          <p:nvPr>
            <p:ph type="body" idx="1"/>
          </p:nvPr>
        </p:nvSpPr>
        <p:spPr>
          <a:xfrm>
            <a:off x="0" y="996462"/>
            <a:ext cx="12192000" cy="5861535"/>
          </a:xfrm>
          <a:prstGeom prst="rect">
            <a:avLst/>
          </a:prstGeom>
          <a:noFill/>
          <a:ln>
            <a:noFill/>
          </a:ln>
        </p:spPr>
        <p:txBody>
          <a:bodyPr spcFirstLastPara="1" wrap="square" lIns="731520" tIns="274320" rIns="274320"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400" b="0" i="0" u="none" strike="noStrike" cap="none">
                <a:solidFill>
                  <a:schemeClr val="dk1"/>
                </a:solidFill>
                <a:latin typeface="Roboto Light" pitchFamily="2" charset="0"/>
                <a:ea typeface="Roboto Light" pitchFamily="2" charset="0"/>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200" b="0" i="0" u="none" strike="noStrike" cap="none">
                <a:solidFill>
                  <a:schemeClr val="dk1"/>
                </a:solidFill>
                <a:latin typeface="Roboto Light" pitchFamily="2" charset="0"/>
                <a:ea typeface="Roboto Light" pitchFamily="2" charset="0"/>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dirty="0"/>
          </a:p>
        </p:txBody>
      </p:sp>
      <p:sp>
        <p:nvSpPr>
          <p:cNvPr id="36" name="Google Shape;36;p5"/>
          <p:cNvSpPr txBox="1">
            <a:spLocks noGrp="1"/>
          </p:cNvSpPr>
          <p:nvPr>
            <p:ph type="sldNum" idx="12"/>
          </p:nvPr>
        </p:nvSpPr>
        <p:spPr>
          <a:xfrm>
            <a:off x="9147629" y="6491965"/>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2659862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9" name="Google Shape;39;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0" name="Google Shape;40;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1" name="Google Shape;41;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2" name="Google Shape;42;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3" name="Google Shape;43;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reserve="1">
  <p:cSld name="1_Title Only">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0" y="2540288"/>
            <a:ext cx="12192000" cy="1325563"/>
          </a:xfrm>
          <a:prstGeom prst="rect">
            <a:avLst/>
          </a:prstGeom>
          <a:noFill/>
          <a:ln>
            <a:noFill/>
          </a:ln>
        </p:spPr>
        <p:txBody>
          <a:bodyPr spcFirstLastPara="1" wrap="square" lIns="91425" tIns="45700" rIns="91425" bIns="45700" anchor="ctr" anchorCtr="0"/>
          <a:lstStyle>
            <a:lvl1pPr marR="0" lvl="0" algn="ctr" rtl="0">
              <a:lnSpc>
                <a:spcPct val="90000"/>
              </a:lnSpc>
              <a:spcBef>
                <a:spcPts val="0"/>
              </a:spcBef>
              <a:spcAft>
                <a:spcPts val="0"/>
              </a:spcAft>
              <a:buClr>
                <a:schemeClr val="dk1"/>
              </a:buClr>
              <a:buSzPts val="4400"/>
              <a:buFont typeface="Calibri"/>
              <a:buNone/>
              <a:defRPr sz="6000" b="1" i="0" u="none" strike="noStrike" cap="none">
                <a:solidFill>
                  <a:srgbClr val="0070C0"/>
                </a:solidFill>
                <a:latin typeface="Roboto Light" pitchFamily="2" charset="0"/>
                <a:ea typeface="Roboto Light" pitchFamily="2" charset="0"/>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50" name="Google Shape;50;p7"/>
          <p:cNvSpPr txBox="1">
            <a:spLocks noGrp="1"/>
          </p:cNvSpPr>
          <p:nvPr>
            <p:ph type="sldNum" idx="12"/>
          </p:nvPr>
        </p:nvSpPr>
        <p:spPr>
          <a:xfrm>
            <a:off x="9164782" y="647902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4155550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1"/>
        <p:cNvGrpSpPr/>
        <p:nvPr/>
      </p:nvGrpSpPr>
      <p:grpSpPr>
        <a:xfrm>
          <a:off x="0" y="0"/>
          <a:ext cx="0" cy="0"/>
          <a:chOff x="0" y="0"/>
          <a:chExt cx="0" cy="0"/>
        </a:xfrm>
      </p:grpSpPr>
      <p:sp>
        <p:nvSpPr>
          <p:cNvPr id="52" name="Google Shape;52;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3" name="Google Shape;53;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5"/>
        <p:cNvGrpSpPr/>
        <p:nvPr/>
      </p:nvGrpSpPr>
      <p:grpSpPr>
        <a:xfrm>
          <a:off x="0" y="0"/>
          <a:ext cx="0" cy="0"/>
          <a:chOff x="0" y="0"/>
          <a:chExt cx="0" cy="0"/>
        </a:xfrm>
      </p:grpSpPr>
      <p:sp>
        <p:nvSpPr>
          <p:cNvPr id="56" name="Google Shape;56;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7" name="Google Shape;57;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8" name="Google Shape;58;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59" name="Google Shape;59;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0" name="Google Shape;60;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2"/>
        <p:cNvGrpSpPr/>
        <p:nvPr/>
      </p:nvGrpSpPr>
      <p:grpSpPr>
        <a:xfrm>
          <a:off x="0" y="0"/>
          <a:ext cx="0" cy="0"/>
          <a:chOff x="0" y="0"/>
          <a:chExt cx="0" cy="0"/>
        </a:xfrm>
      </p:grpSpPr>
      <p:sp>
        <p:nvSpPr>
          <p:cNvPr id="63" name="Google Shape;63;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4" name="Google Shape;64;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5" name="Google Shape;65;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6" name="Google Shape;66;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7" name="Google Shape;67;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9"/>
        <p:cNvGrpSpPr/>
        <p:nvPr/>
      </p:nvGrpSpPr>
      <p:grpSpPr>
        <a:xfrm>
          <a:off x="0" y="0"/>
          <a:ext cx="0" cy="0"/>
          <a:chOff x="0" y="0"/>
          <a:chExt cx="0" cy="0"/>
        </a:xfrm>
      </p:grpSpPr>
      <p:sp>
        <p:nvSpPr>
          <p:cNvPr id="70" name="Google Shape;70;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1" name="Google Shape;71;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2" name="Google Shape;72;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3" name="Google Shape;73;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5"/>
        <p:cNvGrpSpPr/>
        <p:nvPr/>
      </p:nvGrpSpPr>
      <p:grpSpPr>
        <a:xfrm>
          <a:off x="0" y="0"/>
          <a:ext cx="0" cy="0"/>
          <a:chOff x="0" y="0"/>
          <a:chExt cx="0" cy="0"/>
        </a:xfrm>
      </p:grpSpPr>
      <p:sp>
        <p:nvSpPr>
          <p:cNvPr id="76" name="Google Shape;76;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9" name="Google Shape;79;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1" r:id="rId1"/>
    <p:sldLayoutId id="2147483661" r:id="rId2"/>
    <p:sldLayoutId id="2147483652" r:id="rId3"/>
    <p:sldLayoutId id="2147483660" r:id="rId4"/>
    <p:sldLayoutId id="2147483654" r:id="rId5"/>
    <p:sldLayoutId id="2147483655" r:id="rId6"/>
    <p:sldLayoutId id="2147483656" r:id="rId7"/>
    <p:sldLayoutId id="2147483657" r:id="rId8"/>
    <p:sldLayoutId id="214748365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2AE1301-1BF5-6A45-869D-5F70A925E1E7}"/>
              </a:ext>
            </a:extLst>
          </p:cNvPr>
          <p:cNvSpPr/>
          <p:nvPr/>
        </p:nvSpPr>
        <p:spPr>
          <a:xfrm>
            <a:off x="1" y="0"/>
            <a:ext cx="12136244" cy="6858000"/>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099055FF-9261-B748-8131-FF1D6A275C63}"/>
              </a:ext>
            </a:extLst>
          </p:cNvPr>
          <p:cNvSpPr>
            <a:spLocks noGrp="1"/>
          </p:cNvSpPr>
          <p:nvPr>
            <p:ph type="title"/>
          </p:nvPr>
        </p:nvSpPr>
        <p:spPr>
          <a:xfrm>
            <a:off x="-1" y="4795286"/>
            <a:ext cx="12136244" cy="2062714"/>
          </a:xfrm>
        </p:spPr>
        <p:txBody>
          <a:bodyPr/>
          <a:lstStyle/>
          <a:p>
            <a:r>
              <a:rPr lang="en-US" dirty="0" err="1">
                <a:solidFill>
                  <a:schemeClr val="bg1"/>
                </a:solidFill>
              </a:rPr>
              <a:t>Lập</a:t>
            </a:r>
            <a:r>
              <a:rPr lang="en-US" dirty="0">
                <a:solidFill>
                  <a:schemeClr val="bg1"/>
                </a:solidFill>
              </a:rPr>
              <a:t> </a:t>
            </a:r>
            <a:r>
              <a:rPr lang="en-US" dirty="0" err="1">
                <a:solidFill>
                  <a:schemeClr val="bg1"/>
                </a:solidFill>
              </a:rPr>
              <a:t>trình</a:t>
            </a:r>
            <a:r>
              <a:rPr lang="en-US" dirty="0">
                <a:solidFill>
                  <a:schemeClr val="bg1"/>
                </a:solidFill>
              </a:rPr>
              <a:t> iOS - Swift</a:t>
            </a:r>
          </a:p>
        </p:txBody>
      </p:sp>
      <p:pic>
        <p:nvPicPr>
          <p:cNvPr id="8" name="Picture 7">
            <a:extLst>
              <a:ext uri="{FF2B5EF4-FFF2-40B4-BE49-F238E27FC236}">
                <a16:creationId xmlns:a16="http://schemas.microsoft.com/office/drawing/2014/main" id="{F78AC3BB-FB30-E14A-97E5-876CB7B28486}"/>
              </a:ext>
            </a:extLst>
          </p:cNvPr>
          <p:cNvPicPr>
            <a:picLocks noChangeAspect="1"/>
          </p:cNvPicPr>
          <p:nvPr/>
        </p:nvPicPr>
        <p:blipFill>
          <a:blip r:embed="rId2"/>
          <a:stretch>
            <a:fillRect/>
          </a:stretch>
        </p:blipFill>
        <p:spPr>
          <a:xfrm>
            <a:off x="9604744" y="283976"/>
            <a:ext cx="1625599" cy="1625599"/>
          </a:xfrm>
          <a:prstGeom prst="rect">
            <a:avLst/>
          </a:prstGeom>
        </p:spPr>
      </p:pic>
      <p:pic>
        <p:nvPicPr>
          <p:cNvPr id="10" name="Picture 9">
            <a:extLst>
              <a:ext uri="{FF2B5EF4-FFF2-40B4-BE49-F238E27FC236}">
                <a16:creationId xmlns:a16="http://schemas.microsoft.com/office/drawing/2014/main" id="{4C47EE0E-4C08-774C-B1EB-16B2E8601397}"/>
              </a:ext>
            </a:extLst>
          </p:cNvPr>
          <p:cNvPicPr>
            <a:picLocks noChangeAspect="1"/>
          </p:cNvPicPr>
          <p:nvPr/>
        </p:nvPicPr>
        <p:blipFill>
          <a:blip r:embed="rId3"/>
          <a:stretch>
            <a:fillRect/>
          </a:stretch>
        </p:blipFill>
        <p:spPr>
          <a:xfrm>
            <a:off x="9604742" y="1914297"/>
            <a:ext cx="1625599" cy="1625599"/>
          </a:xfrm>
          <a:prstGeom prst="rect">
            <a:avLst/>
          </a:prstGeom>
        </p:spPr>
      </p:pic>
      <p:pic>
        <p:nvPicPr>
          <p:cNvPr id="14" name="Picture 13">
            <a:extLst>
              <a:ext uri="{FF2B5EF4-FFF2-40B4-BE49-F238E27FC236}">
                <a16:creationId xmlns:a16="http://schemas.microsoft.com/office/drawing/2014/main" id="{2E2C2ECA-27FA-D346-96B7-4646B32C36BB}"/>
              </a:ext>
            </a:extLst>
          </p:cNvPr>
          <p:cNvPicPr>
            <a:picLocks noChangeAspect="1"/>
          </p:cNvPicPr>
          <p:nvPr/>
        </p:nvPicPr>
        <p:blipFill>
          <a:blip r:embed="rId4"/>
          <a:stretch>
            <a:fillRect/>
          </a:stretch>
        </p:blipFill>
        <p:spPr>
          <a:xfrm>
            <a:off x="9797597" y="3823872"/>
            <a:ext cx="1472460" cy="1472460"/>
          </a:xfrm>
          <a:prstGeom prst="rect">
            <a:avLst/>
          </a:prstGeom>
        </p:spPr>
      </p:pic>
      <p:pic>
        <p:nvPicPr>
          <p:cNvPr id="18" name="Picture 17">
            <a:extLst>
              <a:ext uri="{FF2B5EF4-FFF2-40B4-BE49-F238E27FC236}">
                <a16:creationId xmlns:a16="http://schemas.microsoft.com/office/drawing/2014/main" id="{39A633AC-978F-1842-92D5-887C180D3A2E}"/>
              </a:ext>
            </a:extLst>
          </p:cNvPr>
          <p:cNvPicPr>
            <a:picLocks noChangeAspect="1"/>
          </p:cNvPicPr>
          <p:nvPr/>
        </p:nvPicPr>
        <p:blipFill>
          <a:blip r:embed="rId5"/>
          <a:stretch>
            <a:fillRect/>
          </a:stretch>
        </p:blipFill>
        <p:spPr>
          <a:xfrm>
            <a:off x="546680" y="283976"/>
            <a:ext cx="7148919" cy="4936594"/>
          </a:xfrm>
          <a:prstGeom prst="rect">
            <a:avLst/>
          </a:prstGeom>
        </p:spPr>
      </p:pic>
    </p:spTree>
    <p:extLst>
      <p:ext uri="{BB962C8B-B14F-4D97-AF65-F5344CB8AC3E}">
        <p14:creationId xmlns:p14="http://schemas.microsoft.com/office/powerpoint/2010/main" val="7264537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74891-C399-B940-8A2C-8CBFF36520A1}"/>
              </a:ext>
            </a:extLst>
          </p:cNvPr>
          <p:cNvSpPr>
            <a:spLocks noGrp="1"/>
          </p:cNvSpPr>
          <p:nvPr>
            <p:ph type="title"/>
          </p:nvPr>
        </p:nvSpPr>
        <p:spPr/>
        <p:txBody>
          <a:bodyPr/>
          <a:lstStyle/>
          <a:p>
            <a:r>
              <a:rPr lang="en-US" dirty="0"/>
              <a:t>iOS Simulator</a:t>
            </a:r>
          </a:p>
        </p:txBody>
      </p:sp>
      <p:sp>
        <p:nvSpPr>
          <p:cNvPr id="3" name="Text Placeholder 2">
            <a:extLst>
              <a:ext uri="{FF2B5EF4-FFF2-40B4-BE49-F238E27FC236}">
                <a16:creationId xmlns:a16="http://schemas.microsoft.com/office/drawing/2014/main" id="{3B18F8AF-9C01-3F4F-9B69-FA2EB1ECE151}"/>
              </a:ext>
            </a:extLst>
          </p:cNvPr>
          <p:cNvSpPr>
            <a:spLocks noGrp="1"/>
          </p:cNvSpPr>
          <p:nvPr>
            <p:ph type="body" idx="1"/>
          </p:nvPr>
        </p:nvSpPr>
        <p:spPr/>
        <p:txBody>
          <a:bodyPr/>
          <a:lstStyle/>
          <a:p>
            <a:pPr>
              <a:lnSpc>
                <a:spcPct val="100000"/>
              </a:lnSpc>
            </a:pPr>
            <a:r>
              <a:rPr lang="vi-VN" dirty="0"/>
              <a:t>iOS Simulator là một bộ giả lập máy ảo để chạy thử ứng dụng. </a:t>
            </a:r>
          </a:p>
          <a:p>
            <a:pPr>
              <a:lnSpc>
                <a:spcPct val="100000"/>
              </a:lnSpc>
            </a:pPr>
            <a:r>
              <a:rPr lang="vi-VN" dirty="0"/>
              <a:t>Thiết bị ảo này được xây dựng và hoạt động như thiết bị thật</a:t>
            </a:r>
          </a:p>
          <a:p>
            <a:pPr>
              <a:lnSpc>
                <a:spcPct val="100000"/>
              </a:lnSpc>
            </a:pPr>
            <a:r>
              <a:rPr lang="vi-VN" dirty="0"/>
              <a:t>Hỗ trợ bạn cấu hình của tất cả các dòng thiết bị của Apple (iPhone, iPad đủ các đời)</a:t>
            </a:r>
          </a:p>
          <a:p>
            <a:pPr marL="50800" indent="0">
              <a:lnSpc>
                <a:spcPct val="100000"/>
              </a:lnSpc>
              <a:buNone/>
            </a:pPr>
            <a:endParaRPr lang="en-US" dirty="0"/>
          </a:p>
        </p:txBody>
      </p:sp>
    </p:spTree>
    <p:extLst>
      <p:ext uri="{BB962C8B-B14F-4D97-AF65-F5344CB8AC3E}">
        <p14:creationId xmlns:p14="http://schemas.microsoft.com/office/powerpoint/2010/main" val="6291346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C4EA1-BFF1-BC4B-A548-2D66F1A14961}"/>
              </a:ext>
            </a:extLst>
          </p:cNvPr>
          <p:cNvSpPr>
            <a:spLocks noGrp="1"/>
          </p:cNvSpPr>
          <p:nvPr>
            <p:ph type="title"/>
          </p:nvPr>
        </p:nvSpPr>
        <p:spPr/>
        <p:txBody>
          <a:bodyPr/>
          <a:lstStyle/>
          <a:p>
            <a:r>
              <a:rPr lang="en-US" dirty="0" err="1"/>
              <a:t>Chạy</a:t>
            </a:r>
            <a:r>
              <a:rPr lang="en-US" dirty="0"/>
              <a:t> </a:t>
            </a:r>
            <a:r>
              <a:rPr lang="en-US" dirty="0" err="1"/>
              <a:t>thử</a:t>
            </a:r>
            <a:r>
              <a:rPr lang="en-US" dirty="0"/>
              <a:t> </a:t>
            </a:r>
            <a:r>
              <a:rPr lang="en-US" dirty="0" err="1"/>
              <a:t>máy</a:t>
            </a:r>
            <a:r>
              <a:rPr lang="en-US" dirty="0"/>
              <a:t> </a:t>
            </a:r>
            <a:r>
              <a:rPr lang="en-US" dirty="0" err="1"/>
              <a:t>ảo</a:t>
            </a:r>
            <a:r>
              <a:rPr lang="en-US" dirty="0"/>
              <a:t> </a:t>
            </a:r>
          </a:p>
        </p:txBody>
      </p:sp>
      <p:sp>
        <p:nvSpPr>
          <p:cNvPr id="3" name="Text Placeholder 2">
            <a:extLst>
              <a:ext uri="{FF2B5EF4-FFF2-40B4-BE49-F238E27FC236}">
                <a16:creationId xmlns:a16="http://schemas.microsoft.com/office/drawing/2014/main" id="{8453BF6C-83EB-674B-A268-1149C1B83186}"/>
              </a:ext>
            </a:extLst>
          </p:cNvPr>
          <p:cNvSpPr>
            <a:spLocks noGrp="1"/>
          </p:cNvSpPr>
          <p:nvPr>
            <p:ph type="body" idx="1"/>
          </p:nvPr>
        </p:nvSpPr>
        <p:spPr>
          <a:xfrm>
            <a:off x="0" y="996462"/>
            <a:ext cx="5759078" cy="5861535"/>
          </a:xfrm>
        </p:spPr>
        <p:txBody>
          <a:bodyPr/>
          <a:lstStyle/>
          <a:p>
            <a:pPr>
              <a:lnSpc>
                <a:spcPct val="100000"/>
              </a:lnSpc>
            </a:pPr>
            <a:r>
              <a:rPr lang="en-US" b="1" dirty="0" err="1"/>
              <a:t>Bước</a:t>
            </a:r>
            <a:r>
              <a:rPr lang="en-US" b="1" dirty="0"/>
              <a:t> 1</a:t>
            </a:r>
            <a:r>
              <a:rPr lang="en-US" dirty="0"/>
              <a:t>: </a:t>
            </a:r>
            <a:r>
              <a:rPr lang="en-US" dirty="0" err="1"/>
              <a:t>Trong</a:t>
            </a:r>
            <a:r>
              <a:rPr lang="en-US" dirty="0"/>
              <a:t> Scheme pop-up menu, </a:t>
            </a:r>
            <a:r>
              <a:rPr lang="en-US" dirty="0" err="1"/>
              <a:t>chọn</a:t>
            </a:r>
            <a:r>
              <a:rPr lang="en-US" dirty="0"/>
              <a:t> </a:t>
            </a:r>
            <a:r>
              <a:rPr lang="en-US" dirty="0" err="1"/>
              <a:t>bộ</a:t>
            </a:r>
            <a:r>
              <a:rPr lang="en-US" dirty="0"/>
              <a:t> </a:t>
            </a:r>
            <a:r>
              <a:rPr lang="en-US" dirty="0" err="1"/>
              <a:t>giả</a:t>
            </a:r>
            <a:r>
              <a:rPr lang="en-US" dirty="0"/>
              <a:t> </a:t>
            </a:r>
            <a:r>
              <a:rPr lang="en-US" dirty="0" err="1"/>
              <a:t>lập</a:t>
            </a:r>
            <a:r>
              <a:rPr lang="en-US" dirty="0"/>
              <a:t> hay </a:t>
            </a:r>
            <a:r>
              <a:rPr lang="en-US" dirty="0" err="1"/>
              <a:t>thiết</a:t>
            </a:r>
            <a:r>
              <a:rPr lang="en-US" dirty="0"/>
              <a:t> </a:t>
            </a:r>
            <a:r>
              <a:rPr lang="en-US" dirty="0" err="1"/>
              <a:t>bị</a:t>
            </a:r>
            <a:r>
              <a:rPr lang="en-US" dirty="0"/>
              <a:t> </a:t>
            </a:r>
            <a:r>
              <a:rPr lang="en-US" dirty="0" err="1"/>
              <a:t>mà</a:t>
            </a:r>
            <a:r>
              <a:rPr lang="en-US" dirty="0"/>
              <a:t> </a:t>
            </a:r>
            <a:r>
              <a:rPr lang="en-US" dirty="0" err="1"/>
              <a:t>muốn</a:t>
            </a:r>
            <a:r>
              <a:rPr lang="en-US" dirty="0"/>
              <a:t> </a:t>
            </a:r>
            <a:r>
              <a:rPr lang="en-US" dirty="0" err="1"/>
              <a:t>ứng</a:t>
            </a:r>
            <a:r>
              <a:rPr lang="en-US" dirty="0"/>
              <a:t> </a:t>
            </a:r>
            <a:r>
              <a:rPr lang="en-US" dirty="0" err="1"/>
              <a:t>dụng</a:t>
            </a:r>
            <a:r>
              <a:rPr lang="en-US" dirty="0"/>
              <a:t> </a:t>
            </a:r>
            <a:r>
              <a:rPr lang="en-US" dirty="0" err="1"/>
              <a:t>thực</a:t>
            </a:r>
            <a:r>
              <a:rPr lang="en-US" dirty="0"/>
              <a:t> </a:t>
            </a:r>
            <a:r>
              <a:rPr lang="en-US" dirty="0" err="1"/>
              <a:t>thi</a:t>
            </a:r>
            <a:r>
              <a:rPr lang="en-US" dirty="0"/>
              <a:t> </a:t>
            </a:r>
            <a:r>
              <a:rPr lang="en-US" dirty="0" err="1"/>
              <a:t>trên</a:t>
            </a:r>
            <a:r>
              <a:rPr lang="en-US" dirty="0"/>
              <a:t> </a:t>
            </a:r>
            <a:r>
              <a:rPr lang="en-US" dirty="0" err="1"/>
              <a:t>đó</a:t>
            </a:r>
            <a:r>
              <a:rPr lang="en-US" dirty="0"/>
              <a:t> (</a:t>
            </a:r>
            <a:r>
              <a:rPr lang="en-US" dirty="0" err="1"/>
              <a:t>ví</a:t>
            </a:r>
            <a:r>
              <a:rPr lang="en-US" dirty="0"/>
              <a:t> </a:t>
            </a:r>
            <a:r>
              <a:rPr lang="en-US" dirty="0" err="1"/>
              <a:t>dụ</a:t>
            </a:r>
            <a:r>
              <a:rPr lang="en-US" dirty="0"/>
              <a:t>: </a:t>
            </a:r>
            <a:r>
              <a:rPr lang="en-US" dirty="0" err="1"/>
              <a:t>iphone</a:t>
            </a:r>
            <a:r>
              <a:rPr lang="en-US" dirty="0"/>
              <a:t> </a:t>
            </a:r>
            <a:r>
              <a:rPr lang="en-US" dirty="0" err="1"/>
              <a:t>Xr</a:t>
            </a:r>
            <a:r>
              <a:rPr lang="en-US" dirty="0"/>
              <a:t>).</a:t>
            </a:r>
          </a:p>
          <a:p>
            <a:pPr lvl="1">
              <a:lnSpc>
                <a:spcPct val="100000"/>
              </a:lnSpc>
            </a:pPr>
            <a:r>
              <a:rPr lang="en-US" dirty="0" err="1"/>
              <a:t>Nếu</a:t>
            </a:r>
            <a:r>
              <a:rPr lang="en-US" dirty="0"/>
              <a:t> </a:t>
            </a:r>
            <a:r>
              <a:rPr lang="en-US" dirty="0" err="1"/>
              <a:t>không</a:t>
            </a:r>
            <a:r>
              <a:rPr lang="en-US" dirty="0"/>
              <a:t> </a:t>
            </a:r>
            <a:r>
              <a:rPr lang="en-US" dirty="0" err="1"/>
              <a:t>có</a:t>
            </a:r>
            <a:r>
              <a:rPr lang="en-US" dirty="0"/>
              <a:t> Simulator </a:t>
            </a:r>
            <a:r>
              <a:rPr lang="en-US" dirty="0" err="1"/>
              <a:t>cần</a:t>
            </a:r>
            <a:r>
              <a:rPr lang="en-US" dirty="0"/>
              <a:t> </a:t>
            </a:r>
            <a:r>
              <a:rPr lang="en-US" dirty="0" err="1"/>
              <a:t>thiết</a:t>
            </a:r>
            <a:r>
              <a:rPr lang="en-US" dirty="0"/>
              <a:t>, ta </a:t>
            </a:r>
            <a:r>
              <a:rPr lang="en-US" dirty="0" err="1"/>
              <a:t>có</a:t>
            </a:r>
            <a:r>
              <a:rPr lang="en-US" dirty="0"/>
              <a:t> </a:t>
            </a:r>
            <a:r>
              <a:rPr lang="en-US" dirty="0" err="1"/>
              <a:t>thể</a:t>
            </a:r>
            <a:r>
              <a:rPr lang="en-US" dirty="0"/>
              <a:t> download </a:t>
            </a:r>
            <a:r>
              <a:rPr lang="en-US" dirty="0" err="1"/>
              <a:t>bằng</a:t>
            </a:r>
            <a:r>
              <a:rPr lang="en-US" dirty="0"/>
              <a:t> </a:t>
            </a:r>
            <a:r>
              <a:rPr lang="en-US" dirty="0" err="1"/>
              <a:t>cách</a:t>
            </a:r>
            <a:r>
              <a:rPr lang="en-US" dirty="0"/>
              <a:t> </a:t>
            </a:r>
            <a:r>
              <a:rPr lang="en-US" dirty="0" err="1"/>
              <a:t>chọn</a:t>
            </a:r>
            <a:r>
              <a:rPr lang="en-US" dirty="0"/>
              <a:t> </a:t>
            </a:r>
            <a:r>
              <a:rPr lang="en-US" b="1" dirty="0"/>
              <a:t>Download Simulators</a:t>
            </a:r>
            <a:r>
              <a:rPr lang="en-US" dirty="0"/>
              <a:t> </a:t>
            </a:r>
            <a:r>
              <a:rPr lang="en-US" dirty="0" err="1"/>
              <a:t>trên</a:t>
            </a:r>
            <a:r>
              <a:rPr lang="en-US" dirty="0"/>
              <a:t> popup</a:t>
            </a:r>
          </a:p>
        </p:txBody>
      </p:sp>
      <p:pic>
        <p:nvPicPr>
          <p:cNvPr id="5" name="Picture 4">
            <a:extLst>
              <a:ext uri="{FF2B5EF4-FFF2-40B4-BE49-F238E27FC236}">
                <a16:creationId xmlns:a16="http://schemas.microsoft.com/office/drawing/2014/main" id="{112E6BA9-72D6-C34A-9EA6-38143F09B012}"/>
              </a:ext>
            </a:extLst>
          </p:cNvPr>
          <p:cNvPicPr>
            <a:picLocks noChangeAspect="1"/>
          </p:cNvPicPr>
          <p:nvPr/>
        </p:nvPicPr>
        <p:blipFill>
          <a:blip r:embed="rId2"/>
          <a:stretch>
            <a:fillRect/>
          </a:stretch>
        </p:blipFill>
        <p:spPr>
          <a:xfrm>
            <a:off x="6263014" y="951487"/>
            <a:ext cx="5425050" cy="5906513"/>
          </a:xfrm>
          <a:prstGeom prst="rect">
            <a:avLst/>
          </a:prstGeom>
        </p:spPr>
      </p:pic>
    </p:spTree>
    <p:extLst>
      <p:ext uri="{BB962C8B-B14F-4D97-AF65-F5344CB8AC3E}">
        <p14:creationId xmlns:p14="http://schemas.microsoft.com/office/powerpoint/2010/main" val="8579242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94124-D53F-9B46-B558-322017F1A2DE}"/>
              </a:ext>
            </a:extLst>
          </p:cNvPr>
          <p:cNvSpPr>
            <a:spLocks noGrp="1"/>
          </p:cNvSpPr>
          <p:nvPr>
            <p:ph type="title"/>
          </p:nvPr>
        </p:nvSpPr>
        <p:spPr/>
        <p:txBody>
          <a:bodyPr/>
          <a:lstStyle/>
          <a:p>
            <a:r>
              <a:rPr lang="en-US" dirty="0" err="1"/>
              <a:t>Chạy</a:t>
            </a:r>
            <a:r>
              <a:rPr lang="en-US" dirty="0"/>
              <a:t> </a:t>
            </a:r>
            <a:r>
              <a:rPr lang="en-US" dirty="0" err="1"/>
              <a:t>thử</a:t>
            </a:r>
            <a:r>
              <a:rPr lang="en-US" dirty="0"/>
              <a:t> </a:t>
            </a:r>
            <a:r>
              <a:rPr lang="en-US" dirty="0" err="1"/>
              <a:t>máy</a:t>
            </a:r>
            <a:r>
              <a:rPr lang="en-US" dirty="0"/>
              <a:t> </a:t>
            </a:r>
            <a:r>
              <a:rPr lang="en-US" dirty="0" err="1"/>
              <a:t>ảo</a:t>
            </a:r>
            <a:r>
              <a:rPr lang="en-US" dirty="0"/>
              <a:t> </a:t>
            </a:r>
          </a:p>
        </p:txBody>
      </p:sp>
      <p:sp>
        <p:nvSpPr>
          <p:cNvPr id="3" name="Text Placeholder 2">
            <a:extLst>
              <a:ext uri="{FF2B5EF4-FFF2-40B4-BE49-F238E27FC236}">
                <a16:creationId xmlns:a16="http://schemas.microsoft.com/office/drawing/2014/main" id="{6AC00842-801E-3443-9A1E-22D5BF20EF72}"/>
              </a:ext>
            </a:extLst>
          </p:cNvPr>
          <p:cNvSpPr>
            <a:spLocks noGrp="1"/>
          </p:cNvSpPr>
          <p:nvPr>
            <p:ph type="body" idx="1"/>
          </p:nvPr>
        </p:nvSpPr>
        <p:spPr/>
        <p:txBody>
          <a:bodyPr/>
          <a:lstStyle/>
          <a:p>
            <a:pPr>
              <a:lnSpc>
                <a:spcPct val="100000"/>
              </a:lnSpc>
            </a:pPr>
            <a:r>
              <a:rPr lang="en-US" b="1" dirty="0" err="1"/>
              <a:t>Bước</a:t>
            </a:r>
            <a:r>
              <a:rPr lang="en-US" b="1" dirty="0"/>
              <a:t> 2</a:t>
            </a:r>
            <a:r>
              <a:rPr lang="en-US" dirty="0"/>
              <a:t>: Click </a:t>
            </a:r>
            <a:r>
              <a:rPr lang="en-US" b="1" dirty="0"/>
              <a:t>Run </a:t>
            </a:r>
            <a:r>
              <a:rPr lang="en-US" dirty="0" err="1"/>
              <a:t>ở</a:t>
            </a:r>
            <a:r>
              <a:rPr lang="en-US" dirty="0"/>
              <a:t> </a:t>
            </a:r>
            <a:r>
              <a:rPr lang="en-US" dirty="0" err="1"/>
              <a:t>góc</a:t>
            </a:r>
            <a:r>
              <a:rPr lang="en-US" dirty="0"/>
              <a:t> </a:t>
            </a:r>
            <a:r>
              <a:rPr lang="en-US" dirty="0" err="1"/>
              <a:t>bên</a:t>
            </a:r>
            <a:r>
              <a:rPr lang="en-US" dirty="0"/>
              <a:t> </a:t>
            </a:r>
            <a:r>
              <a:rPr lang="en-US" dirty="0" err="1"/>
              <a:t>trái</a:t>
            </a:r>
            <a:r>
              <a:rPr lang="en-US" dirty="0"/>
              <a:t> </a:t>
            </a:r>
            <a:r>
              <a:rPr lang="en-US" dirty="0" err="1"/>
              <a:t>của</a:t>
            </a:r>
            <a:r>
              <a:rPr lang="en-US" dirty="0"/>
              <a:t> XCode toolbar </a:t>
            </a:r>
            <a:r>
              <a:rPr lang="en-US" dirty="0" err="1"/>
              <a:t>hoặc</a:t>
            </a:r>
            <a:r>
              <a:rPr lang="en-US" dirty="0"/>
              <a:t> </a:t>
            </a:r>
            <a:r>
              <a:rPr lang="en-US" dirty="0" err="1"/>
              <a:t>có</a:t>
            </a:r>
            <a:r>
              <a:rPr lang="en-US" dirty="0"/>
              <a:t> </a:t>
            </a:r>
            <a:r>
              <a:rPr lang="en-US" dirty="0" err="1"/>
              <a:t>thể</a:t>
            </a:r>
            <a:r>
              <a:rPr lang="en-US" dirty="0"/>
              <a:t> </a:t>
            </a:r>
            <a:r>
              <a:rPr lang="en-US" dirty="0" err="1"/>
              <a:t>chọn</a:t>
            </a:r>
            <a:r>
              <a:rPr lang="en-US" b="1" dirty="0"/>
              <a:t> Product -&gt; Run (</a:t>
            </a:r>
            <a:r>
              <a:rPr lang="en-US" dirty="0" err="1"/>
              <a:t>hoặc</a:t>
            </a:r>
            <a:r>
              <a:rPr lang="en-US" b="1" dirty="0"/>
              <a:t> Command-R)</a:t>
            </a:r>
          </a:p>
        </p:txBody>
      </p:sp>
      <p:pic>
        <p:nvPicPr>
          <p:cNvPr id="5" name="Picture 4">
            <a:extLst>
              <a:ext uri="{FF2B5EF4-FFF2-40B4-BE49-F238E27FC236}">
                <a16:creationId xmlns:a16="http://schemas.microsoft.com/office/drawing/2014/main" id="{9A4FE54C-FCF1-E346-BB0E-08F1A3E5E9B4}"/>
              </a:ext>
            </a:extLst>
          </p:cNvPr>
          <p:cNvPicPr>
            <a:picLocks noChangeAspect="1"/>
          </p:cNvPicPr>
          <p:nvPr/>
        </p:nvPicPr>
        <p:blipFill>
          <a:blip r:embed="rId2"/>
          <a:stretch>
            <a:fillRect/>
          </a:stretch>
        </p:blipFill>
        <p:spPr>
          <a:xfrm>
            <a:off x="1790700" y="2767208"/>
            <a:ext cx="8610600" cy="1524000"/>
          </a:xfrm>
          <a:prstGeom prst="rect">
            <a:avLst/>
          </a:prstGeom>
        </p:spPr>
      </p:pic>
    </p:spTree>
    <p:extLst>
      <p:ext uri="{BB962C8B-B14F-4D97-AF65-F5344CB8AC3E}">
        <p14:creationId xmlns:p14="http://schemas.microsoft.com/office/powerpoint/2010/main" val="17274029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6720F-E283-8048-B9E3-9F60C277474F}"/>
              </a:ext>
            </a:extLst>
          </p:cNvPr>
          <p:cNvSpPr>
            <a:spLocks noGrp="1"/>
          </p:cNvSpPr>
          <p:nvPr>
            <p:ph type="title"/>
          </p:nvPr>
        </p:nvSpPr>
        <p:spPr>
          <a:xfrm>
            <a:off x="0" y="2"/>
            <a:ext cx="12192000" cy="996461"/>
          </a:xfrm>
        </p:spPr>
        <p:txBody>
          <a:bodyPr/>
          <a:lstStyle/>
          <a:p>
            <a:r>
              <a:rPr lang="en-US" dirty="0" err="1"/>
              <a:t>Chạy</a:t>
            </a:r>
            <a:r>
              <a:rPr lang="en-US" dirty="0"/>
              <a:t> </a:t>
            </a:r>
            <a:r>
              <a:rPr lang="en-US" dirty="0" err="1"/>
              <a:t>thử</a:t>
            </a:r>
            <a:r>
              <a:rPr lang="en-US" dirty="0"/>
              <a:t> </a:t>
            </a:r>
            <a:r>
              <a:rPr lang="en-US" dirty="0" err="1"/>
              <a:t>máy</a:t>
            </a:r>
            <a:r>
              <a:rPr lang="en-US" dirty="0"/>
              <a:t> </a:t>
            </a:r>
            <a:r>
              <a:rPr lang="en-US" dirty="0" err="1"/>
              <a:t>ảo</a:t>
            </a:r>
            <a:r>
              <a:rPr lang="en-US" dirty="0"/>
              <a:t> </a:t>
            </a:r>
          </a:p>
        </p:txBody>
      </p:sp>
      <p:sp>
        <p:nvSpPr>
          <p:cNvPr id="3" name="Text Placeholder 2">
            <a:extLst>
              <a:ext uri="{FF2B5EF4-FFF2-40B4-BE49-F238E27FC236}">
                <a16:creationId xmlns:a16="http://schemas.microsoft.com/office/drawing/2014/main" id="{6576D0B8-601E-7344-86DD-E16C2D3CEA86}"/>
              </a:ext>
            </a:extLst>
          </p:cNvPr>
          <p:cNvSpPr>
            <a:spLocks noGrp="1"/>
          </p:cNvSpPr>
          <p:nvPr>
            <p:ph type="body" idx="1"/>
          </p:nvPr>
        </p:nvSpPr>
        <p:spPr/>
        <p:txBody>
          <a:bodyPr/>
          <a:lstStyle/>
          <a:p>
            <a:pPr>
              <a:lnSpc>
                <a:spcPct val="100000"/>
              </a:lnSpc>
            </a:pPr>
            <a:r>
              <a:rPr lang="en-US" b="1" dirty="0" err="1"/>
              <a:t>Lưu</a:t>
            </a:r>
            <a:r>
              <a:rPr lang="en-US" b="1" dirty="0"/>
              <a:t> </a:t>
            </a:r>
            <a:r>
              <a:rPr lang="en-US" b="1" dirty="0" err="1"/>
              <a:t>ý</a:t>
            </a:r>
            <a:r>
              <a:rPr lang="en-US" dirty="0"/>
              <a:t>: </a:t>
            </a:r>
            <a:r>
              <a:rPr lang="vi-VN" dirty="0"/>
              <a:t>Nếu chạy đây là lần đầu tiên chạy máy ảo, Xcode sẽ hỏi bạn có muốn enable developer mode hay không. Developer mode cho phép Xcode truy cập vào các tính năng debug mà không yêu cầu bạn nhập password mỗi lần chạy. Bạn hãy chọn Enable và làm theo hướng dẫn. Nếu bạn chọn Don’t Enable, bạn có thể bị hỏi password sau đó.</a:t>
            </a:r>
            <a:endParaRPr lang="en-US" dirty="0"/>
          </a:p>
        </p:txBody>
      </p:sp>
      <p:pic>
        <p:nvPicPr>
          <p:cNvPr id="5" name="Picture 4">
            <a:extLst>
              <a:ext uri="{FF2B5EF4-FFF2-40B4-BE49-F238E27FC236}">
                <a16:creationId xmlns:a16="http://schemas.microsoft.com/office/drawing/2014/main" id="{299BB87D-8BFA-9D41-9BEE-6ED66DE76A0C}"/>
              </a:ext>
            </a:extLst>
          </p:cNvPr>
          <p:cNvPicPr>
            <a:picLocks noChangeAspect="1"/>
          </p:cNvPicPr>
          <p:nvPr/>
        </p:nvPicPr>
        <p:blipFill>
          <a:blip r:embed="rId2"/>
          <a:stretch>
            <a:fillRect/>
          </a:stretch>
        </p:blipFill>
        <p:spPr>
          <a:xfrm>
            <a:off x="2927350" y="3429000"/>
            <a:ext cx="6337300" cy="2590800"/>
          </a:xfrm>
          <a:prstGeom prst="rect">
            <a:avLst/>
          </a:prstGeom>
        </p:spPr>
      </p:pic>
    </p:spTree>
    <p:extLst>
      <p:ext uri="{BB962C8B-B14F-4D97-AF65-F5344CB8AC3E}">
        <p14:creationId xmlns:p14="http://schemas.microsoft.com/office/powerpoint/2010/main" val="37667065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4DDBE-25CA-A544-AE6C-C32EC283E517}"/>
              </a:ext>
            </a:extLst>
          </p:cNvPr>
          <p:cNvSpPr>
            <a:spLocks noGrp="1"/>
          </p:cNvSpPr>
          <p:nvPr>
            <p:ph type="title"/>
          </p:nvPr>
        </p:nvSpPr>
        <p:spPr/>
        <p:txBody>
          <a:bodyPr/>
          <a:lstStyle/>
          <a:p>
            <a:r>
              <a:rPr lang="en-US" dirty="0" err="1"/>
              <a:t>Chạy</a:t>
            </a:r>
            <a:r>
              <a:rPr lang="en-US" dirty="0"/>
              <a:t> </a:t>
            </a:r>
            <a:r>
              <a:rPr lang="en-US" dirty="0" err="1"/>
              <a:t>thử</a:t>
            </a:r>
            <a:r>
              <a:rPr lang="en-US" dirty="0"/>
              <a:t> </a:t>
            </a:r>
            <a:r>
              <a:rPr lang="en-US" dirty="0" err="1"/>
              <a:t>máy</a:t>
            </a:r>
            <a:r>
              <a:rPr lang="en-US" dirty="0"/>
              <a:t> </a:t>
            </a:r>
            <a:r>
              <a:rPr lang="en-US" dirty="0" err="1"/>
              <a:t>ảo</a:t>
            </a:r>
            <a:r>
              <a:rPr lang="en-US" dirty="0"/>
              <a:t> </a:t>
            </a:r>
          </a:p>
        </p:txBody>
      </p:sp>
      <p:sp>
        <p:nvSpPr>
          <p:cNvPr id="3" name="Text Placeholder 2">
            <a:extLst>
              <a:ext uri="{FF2B5EF4-FFF2-40B4-BE49-F238E27FC236}">
                <a16:creationId xmlns:a16="http://schemas.microsoft.com/office/drawing/2014/main" id="{052A02C3-2361-764A-BA81-E72B239FDAE6}"/>
              </a:ext>
            </a:extLst>
          </p:cNvPr>
          <p:cNvSpPr>
            <a:spLocks noGrp="1"/>
          </p:cNvSpPr>
          <p:nvPr>
            <p:ph type="body" idx="1"/>
          </p:nvPr>
        </p:nvSpPr>
        <p:spPr>
          <a:xfrm>
            <a:off x="0" y="996462"/>
            <a:ext cx="6096000" cy="5861535"/>
          </a:xfrm>
        </p:spPr>
        <p:txBody>
          <a:bodyPr/>
          <a:lstStyle/>
          <a:p>
            <a:r>
              <a:rPr lang="vi-VN" dirty="0"/>
              <a:t>Sau khi Xcode kết thúc quá trình build, hệ thống sẽ tự chạy iphone simulator để chạy thử ứng dụng. Kết quả như sau:</a:t>
            </a:r>
            <a:endParaRPr lang="en-US" dirty="0"/>
          </a:p>
        </p:txBody>
      </p:sp>
      <p:pic>
        <p:nvPicPr>
          <p:cNvPr id="5" name="Picture 4">
            <a:extLst>
              <a:ext uri="{FF2B5EF4-FFF2-40B4-BE49-F238E27FC236}">
                <a16:creationId xmlns:a16="http://schemas.microsoft.com/office/drawing/2014/main" id="{6D5DBE37-5076-744B-A6C2-7698946C8EE3}"/>
              </a:ext>
            </a:extLst>
          </p:cNvPr>
          <p:cNvPicPr>
            <a:picLocks noChangeAspect="1"/>
          </p:cNvPicPr>
          <p:nvPr/>
        </p:nvPicPr>
        <p:blipFill>
          <a:blip r:embed="rId2"/>
          <a:stretch>
            <a:fillRect/>
          </a:stretch>
        </p:blipFill>
        <p:spPr>
          <a:xfrm>
            <a:off x="6988789" y="996464"/>
            <a:ext cx="3325041" cy="5861536"/>
          </a:xfrm>
          <a:prstGeom prst="rect">
            <a:avLst/>
          </a:prstGeom>
        </p:spPr>
      </p:pic>
    </p:spTree>
    <p:extLst>
      <p:ext uri="{BB962C8B-B14F-4D97-AF65-F5344CB8AC3E}">
        <p14:creationId xmlns:p14="http://schemas.microsoft.com/office/powerpoint/2010/main" val="31117998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88C0B-1C4C-0E4E-8DC8-3473B2762A75}"/>
              </a:ext>
            </a:extLst>
          </p:cNvPr>
          <p:cNvSpPr>
            <a:spLocks noGrp="1"/>
          </p:cNvSpPr>
          <p:nvPr>
            <p:ph type="title"/>
          </p:nvPr>
        </p:nvSpPr>
        <p:spPr/>
        <p:txBody>
          <a:bodyPr/>
          <a:lstStyle/>
          <a:p>
            <a:r>
              <a:rPr lang="en-US" dirty="0"/>
              <a:t>Q&amp;A</a:t>
            </a:r>
          </a:p>
        </p:txBody>
      </p:sp>
    </p:spTree>
    <p:extLst>
      <p:ext uri="{BB962C8B-B14F-4D97-AF65-F5344CB8AC3E}">
        <p14:creationId xmlns:p14="http://schemas.microsoft.com/office/powerpoint/2010/main" val="38708917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98467E-9CA0-F941-9B1D-3427AE2B0568}"/>
              </a:ext>
            </a:extLst>
          </p:cNvPr>
          <p:cNvSpPr>
            <a:spLocks noGrp="1"/>
          </p:cNvSpPr>
          <p:nvPr>
            <p:ph type="title"/>
          </p:nvPr>
        </p:nvSpPr>
        <p:spPr/>
        <p:txBody>
          <a:bodyPr/>
          <a:lstStyle/>
          <a:p>
            <a:r>
              <a:rPr lang="en-US" dirty="0" err="1"/>
              <a:t>Bước</a:t>
            </a:r>
            <a:r>
              <a:rPr lang="en-US" dirty="0"/>
              <a:t> 1: </a:t>
            </a:r>
            <a:r>
              <a:rPr lang="en-US" dirty="0" err="1"/>
              <a:t>Khởi</a:t>
            </a:r>
            <a:r>
              <a:rPr lang="en-US" dirty="0"/>
              <a:t> </a:t>
            </a:r>
            <a:r>
              <a:rPr lang="en-US" dirty="0" err="1"/>
              <a:t>động</a:t>
            </a:r>
            <a:r>
              <a:rPr lang="en-US" dirty="0"/>
              <a:t> XCode</a:t>
            </a:r>
          </a:p>
        </p:txBody>
      </p:sp>
      <p:sp>
        <p:nvSpPr>
          <p:cNvPr id="3" name="Text Placeholder 2">
            <a:extLst>
              <a:ext uri="{FF2B5EF4-FFF2-40B4-BE49-F238E27FC236}">
                <a16:creationId xmlns:a16="http://schemas.microsoft.com/office/drawing/2014/main" id="{B789CA21-28EA-694A-BB17-660F107E10F4}"/>
              </a:ext>
            </a:extLst>
          </p:cNvPr>
          <p:cNvSpPr>
            <a:spLocks noGrp="1"/>
          </p:cNvSpPr>
          <p:nvPr>
            <p:ph type="body" idx="1"/>
          </p:nvPr>
        </p:nvSpPr>
        <p:spPr/>
        <p:txBody>
          <a:bodyPr/>
          <a:lstStyle/>
          <a:p>
            <a:r>
              <a:rPr lang="en-US" dirty="0" err="1"/>
              <a:t>Mở</a:t>
            </a:r>
            <a:r>
              <a:rPr lang="en-US" dirty="0"/>
              <a:t> </a:t>
            </a:r>
            <a:r>
              <a:rPr lang="en-US" dirty="0" err="1"/>
              <a:t>Xcode</a:t>
            </a:r>
            <a:r>
              <a:rPr lang="en-US" dirty="0"/>
              <a:t> -&gt; </a:t>
            </a:r>
            <a:r>
              <a:rPr lang="en-US" dirty="0" err="1"/>
              <a:t>Chọn</a:t>
            </a:r>
            <a:r>
              <a:rPr lang="en-US" dirty="0"/>
              <a:t> “</a:t>
            </a:r>
            <a:r>
              <a:rPr lang="en-US" b="1" dirty="0"/>
              <a:t>Create a new </a:t>
            </a:r>
            <a:r>
              <a:rPr lang="en-US" b="1" dirty="0" err="1"/>
              <a:t>Xcode</a:t>
            </a:r>
            <a:r>
              <a:rPr lang="en-US" b="1" dirty="0"/>
              <a:t> project</a:t>
            </a:r>
            <a:r>
              <a:rPr lang="en-US" dirty="0"/>
              <a:t>”</a:t>
            </a:r>
          </a:p>
        </p:txBody>
      </p:sp>
      <p:pic>
        <p:nvPicPr>
          <p:cNvPr id="5" name="Picture 4">
            <a:extLst>
              <a:ext uri="{FF2B5EF4-FFF2-40B4-BE49-F238E27FC236}">
                <a16:creationId xmlns:a16="http://schemas.microsoft.com/office/drawing/2014/main" id="{C79571A9-A98E-8A4A-A6F6-1FEDF97E3983}"/>
              </a:ext>
            </a:extLst>
          </p:cNvPr>
          <p:cNvPicPr>
            <a:picLocks noChangeAspect="1"/>
          </p:cNvPicPr>
          <p:nvPr/>
        </p:nvPicPr>
        <p:blipFill>
          <a:blip r:embed="rId2"/>
          <a:stretch>
            <a:fillRect/>
          </a:stretch>
        </p:blipFill>
        <p:spPr>
          <a:xfrm>
            <a:off x="1702148" y="1636454"/>
            <a:ext cx="8787704" cy="5347235"/>
          </a:xfrm>
          <a:prstGeom prst="rect">
            <a:avLst/>
          </a:prstGeom>
        </p:spPr>
      </p:pic>
    </p:spTree>
    <p:extLst>
      <p:ext uri="{BB962C8B-B14F-4D97-AF65-F5344CB8AC3E}">
        <p14:creationId xmlns:p14="http://schemas.microsoft.com/office/powerpoint/2010/main" val="22648814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FB3E3-C9D1-D548-89D6-9E4B96783D57}"/>
              </a:ext>
            </a:extLst>
          </p:cNvPr>
          <p:cNvSpPr>
            <a:spLocks noGrp="1"/>
          </p:cNvSpPr>
          <p:nvPr>
            <p:ph type="title"/>
          </p:nvPr>
        </p:nvSpPr>
        <p:spPr/>
        <p:txBody>
          <a:bodyPr/>
          <a:lstStyle/>
          <a:p>
            <a:r>
              <a:rPr lang="en-US" dirty="0" err="1"/>
              <a:t>Bước</a:t>
            </a:r>
            <a:r>
              <a:rPr lang="en-US" dirty="0"/>
              <a:t> 1: </a:t>
            </a:r>
            <a:r>
              <a:rPr lang="en-US" dirty="0" err="1"/>
              <a:t>Khởi</a:t>
            </a:r>
            <a:r>
              <a:rPr lang="en-US" dirty="0"/>
              <a:t> </a:t>
            </a:r>
            <a:r>
              <a:rPr lang="en-US" dirty="0" err="1"/>
              <a:t>động</a:t>
            </a:r>
            <a:r>
              <a:rPr lang="en-US" dirty="0"/>
              <a:t> XCode</a:t>
            </a:r>
          </a:p>
        </p:txBody>
      </p:sp>
      <p:sp>
        <p:nvSpPr>
          <p:cNvPr id="3" name="Text Placeholder 2">
            <a:extLst>
              <a:ext uri="{FF2B5EF4-FFF2-40B4-BE49-F238E27FC236}">
                <a16:creationId xmlns:a16="http://schemas.microsoft.com/office/drawing/2014/main" id="{22DFA89F-D9A8-6B45-A7DD-2B7013AB23A3}"/>
              </a:ext>
            </a:extLst>
          </p:cNvPr>
          <p:cNvSpPr>
            <a:spLocks noGrp="1"/>
          </p:cNvSpPr>
          <p:nvPr>
            <p:ph type="body" idx="1"/>
          </p:nvPr>
        </p:nvSpPr>
        <p:spPr/>
        <p:txBody>
          <a:bodyPr/>
          <a:lstStyle/>
          <a:p>
            <a:r>
              <a:rPr lang="en-US" dirty="0" err="1"/>
              <a:t>Nếu</a:t>
            </a:r>
            <a:r>
              <a:rPr lang="en-US" dirty="0"/>
              <a:t> </a:t>
            </a:r>
            <a:r>
              <a:rPr lang="en-US" dirty="0" err="1"/>
              <a:t>khởi</a:t>
            </a:r>
            <a:r>
              <a:rPr lang="en-US" dirty="0"/>
              <a:t> </a:t>
            </a:r>
            <a:r>
              <a:rPr lang="en-US" dirty="0" err="1"/>
              <a:t>động</a:t>
            </a:r>
            <a:r>
              <a:rPr lang="en-US" dirty="0"/>
              <a:t> </a:t>
            </a:r>
            <a:r>
              <a:rPr lang="en-US" dirty="0" err="1"/>
              <a:t>Xcode</a:t>
            </a:r>
            <a:r>
              <a:rPr lang="en-US" dirty="0"/>
              <a:t> </a:t>
            </a:r>
            <a:r>
              <a:rPr lang="en-US" dirty="0" err="1"/>
              <a:t>mà</a:t>
            </a:r>
            <a:r>
              <a:rPr lang="en-US" dirty="0"/>
              <a:t> </a:t>
            </a:r>
            <a:r>
              <a:rPr lang="en-US" dirty="0" err="1"/>
              <a:t>không</a:t>
            </a:r>
            <a:r>
              <a:rPr lang="en-US" dirty="0"/>
              <a:t> </a:t>
            </a:r>
            <a:r>
              <a:rPr lang="en-US" dirty="0" err="1"/>
              <a:t>thấy</a:t>
            </a:r>
            <a:r>
              <a:rPr lang="en-US" dirty="0"/>
              <a:t> </a:t>
            </a:r>
            <a:r>
              <a:rPr lang="en-US" dirty="0" err="1"/>
              <a:t>màn</a:t>
            </a:r>
            <a:r>
              <a:rPr lang="en-US" dirty="0"/>
              <a:t> </a:t>
            </a:r>
            <a:r>
              <a:rPr lang="en-US" dirty="0" err="1"/>
              <a:t>hình</a:t>
            </a:r>
            <a:r>
              <a:rPr lang="en-US" dirty="0"/>
              <a:t> “Welcome to XCode” </a:t>
            </a:r>
            <a:r>
              <a:rPr lang="en-US" dirty="0" err="1"/>
              <a:t>thì</a:t>
            </a:r>
            <a:r>
              <a:rPr lang="en-US" dirty="0"/>
              <a:t> </a:t>
            </a:r>
            <a:r>
              <a:rPr lang="en-US" dirty="0" err="1"/>
              <a:t>có</a:t>
            </a:r>
            <a:r>
              <a:rPr lang="en-US" dirty="0"/>
              <a:t> </a:t>
            </a:r>
            <a:r>
              <a:rPr lang="en-US" dirty="0" err="1"/>
              <a:t>thể</a:t>
            </a:r>
            <a:r>
              <a:rPr lang="en-US" dirty="0"/>
              <a:t> </a:t>
            </a:r>
            <a:r>
              <a:rPr lang="en-US" dirty="0" err="1"/>
              <a:t>tạo</a:t>
            </a:r>
            <a:r>
              <a:rPr lang="en-US" dirty="0"/>
              <a:t> project </a:t>
            </a:r>
            <a:r>
              <a:rPr lang="en-US" dirty="0" err="1"/>
              <a:t>bằng</a:t>
            </a:r>
            <a:r>
              <a:rPr lang="en-US" dirty="0"/>
              <a:t> </a:t>
            </a:r>
            <a:r>
              <a:rPr lang="en-US" dirty="0" err="1"/>
              <a:t>cách</a:t>
            </a:r>
            <a:r>
              <a:rPr lang="en-US" dirty="0"/>
              <a:t> </a:t>
            </a:r>
            <a:r>
              <a:rPr lang="en-US" dirty="0" err="1"/>
              <a:t>sử</a:t>
            </a:r>
            <a:r>
              <a:rPr lang="en-US" dirty="0"/>
              <a:t> </a:t>
            </a:r>
            <a:r>
              <a:rPr lang="en-US" dirty="0" err="1"/>
              <a:t>dụng</a:t>
            </a:r>
            <a:r>
              <a:rPr lang="en-US" dirty="0"/>
              <a:t> menu (</a:t>
            </a:r>
            <a:r>
              <a:rPr lang="en-US" b="1" dirty="0"/>
              <a:t>File -&gt; New -&gt; New Project</a:t>
            </a:r>
            <a:r>
              <a:rPr lang="en-US" dirty="0"/>
              <a:t>)</a:t>
            </a:r>
          </a:p>
        </p:txBody>
      </p:sp>
      <p:pic>
        <p:nvPicPr>
          <p:cNvPr id="5" name="Picture 4">
            <a:extLst>
              <a:ext uri="{FF2B5EF4-FFF2-40B4-BE49-F238E27FC236}">
                <a16:creationId xmlns:a16="http://schemas.microsoft.com/office/drawing/2014/main" id="{BB3EAB99-5906-E244-A880-0DD6005052DD}"/>
              </a:ext>
            </a:extLst>
          </p:cNvPr>
          <p:cNvPicPr>
            <a:picLocks noChangeAspect="1"/>
          </p:cNvPicPr>
          <p:nvPr/>
        </p:nvPicPr>
        <p:blipFill>
          <a:blip r:embed="rId2"/>
          <a:stretch>
            <a:fillRect/>
          </a:stretch>
        </p:blipFill>
        <p:spPr>
          <a:xfrm>
            <a:off x="1898650" y="2678281"/>
            <a:ext cx="8394700" cy="2667000"/>
          </a:xfrm>
          <a:prstGeom prst="rect">
            <a:avLst/>
          </a:prstGeom>
        </p:spPr>
      </p:pic>
    </p:spTree>
    <p:extLst>
      <p:ext uri="{BB962C8B-B14F-4D97-AF65-F5344CB8AC3E}">
        <p14:creationId xmlns:p14="http://schemas.microsoft.com/office/powerpoint/2010/main" val="4174176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C7AD5-4BF0-244D-B1BC-E4A0DBA34D85}"/>
              </a:ext>
            </a:extLst>
          </p:cNvPr>
          <p:cNvSpPr>
            <a:spLocks noGrp="1"/>
          </p:cNvSpPr>
          <p:nvPr>
            <p:ph type="title"/>
          </p:nvPr>
        </p:nvSpPr>
        <p:spPr/>
        <p:txBody>
          <a:bodyPr/>
          <a:lstStyle/>
          <a:p>
            <a:r>
              <a:rPr lang="en-US" dirty="0" err="1"/>
              <a:t>Bước</a:t>
            </a:r>
            <a:r>
              <a:rPr lang="en-US" dirty="0"/>
              <a:t> 2: </a:t>
            </a:r>
            <a:r>
              <a:rPr lang="en-US" dirty="0" err="1"/>
              <a:t>Chọn</a:t>
            </a:r>
            <a:r>
              <a:rPr lang="en-US" dirty="0"/>
              <a:t> template </a:t>
            </a:r>
            <a:r>
              <a:rPr lang="en-US" dirty="0" err="1"/>
              <a:t>cho</a:t>
            </a:r>
            <a:r>
              <a:rPr lang="en-US" dirty="0"/>
              <a:t> </a:t>
            </a:r>
            <a:r>
              <a:rPr lang="en-US" dirty="0" err="1"/>
              <a:t>ứng</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A5E3F50C-9AA5-4C4B-B187-60C9324E8CAB}"/>
              </a:ext>
            </a:extLst>
          </p:cNvPr>
          <p:cNvSpPr>
            <a:spLocks noGrp="1"/>
          </p:cNvSpPr>
          <p:nvPr>
            <p:ph type="body" idx="1"/>
          </p:nvPr>
        </p:nvSpPr>
        <p:spPr>
          <a:xfrm>
            <a:off x="0" y="996462"/>
            <a:ext cx="5010411" cy="5861535"/>
          </a:xfrm>
        </p:spPr>
        <p:txBody>
          <a:bodyPr/>
          <a:lstStyle/>
          <a:p>
            <a:pPr>
              <a:lnSpc>
                <a:spcPct val="100000"/>
              </a:lnSpc>
            </a:pPr>
            <a:r>
              <a:rPr lang="en-US" dirty="0"/>
              <a:t>Sau </a:t>
            </a:r>
            <a:r>
              <a:rPr lang="en-US" dirty="0" err="1"/>
              <a:t>khi</a:t>
            </a:r>
            <a:r>
              <a:rPr lang="en-US" dirty="0"/>
              <a:t> </a:t>
            </a:r>
            <a:r>
              <a:rPr lang="en-US" dirty="0" err="1"/>
              <a:t>khởi</a:t>
            </a:r>
            <a:r>
              <a:rPr lang="en-US" dirty="0"/>
              <a:t> </a:t>
            </a:r>
            <a:r>
              <a:rPr lang="en-US" dirty="0" err="1"/>
              <a:t>động</a:t>
            </a:r>
            <a:r>
              <a:rPr lang="en-US" dirty="0"/>
              <a:t> XCode, </a:t>
            </a:r>
            <a:r>
              <a:rPr lang="en-US" dirty="0" err="1"/>
              <a:t>màn</a:t>
            </a:r>
            <a:r>
              <a:rPr lang="en-US" dirty="0"/>
              <a:t> </a:t>
            </a:r>
            <a:r>
              <a:rPr lang="en-US" dirty="0" err="1"/>
              <a:t>hình</a:t>
            </a:r>
            <a:r>
              <a:rPr lang="en-US" dirty="0"/>
              <a:t> </a:t>
            </a:r>
            <a:r>
              <a:rPr lang="en-US" dirty="0" err="1"/>
              <a:t>chọn</a:t>
            </a:r>
            <a:r>
              <a:rPr lang="en-US" dirty="0"/>
              <a:t> </a:t>
            </a:r>
            <a:r>
              <a:rPr lang="en-US" dirty="0" err="1"/>
              <a:t>loại</a:t>
            </a:r>
            <a:r>
              <a:rPr lang="en-US" dirty="0"/>
              <a:t> project </a:t>
            </a:r>
            <a:r>
              <a:rPr lang="en-US" dirty="0" err="1"/>
              <a:t>muốn</a:t>
            </a:r>
            <a:r>
              <a:rPr lang="en-US" dirty="0"/>
              <a:t> </a:t>
            </a:r>
            <a:r>
              <a:rPr lang="en-US" dirty="0" err="1"/>
              <a:t>xây</a:t>
            </a:r>
            <a:r>
              <a:rPr lang="en-US" dirty="0"/>
              <a:t> </a:t>
            </a:r>
            <a:r>
              <a:rPr lang="en-US" dirty="0" err="1"/>
              <a:t>dựng</a:t>
            </a:r>
            <a:r>
              <a:rPr lang="en-US" dirty="0"/>
              <a:t> </a:t>
            </a:r>
            <a:r>
              <a:rPr lang="en-US" dirty="0" err="1"/>
              <a:t>sẽ</a:t>
            </a:r>
            <a:r>
              <a:rPr lang="en-US" dirty="0"/>
              <a:t> </a:t>
            </a:r>
            <a:r>
              <a:rPr lang="en-US" dirty="0" err="1"/>
              <a:t>xuất</a:t>
            </a:r>
            <a:r>
              <a:rPr lang="en-US" dirty="0"/>
              <a:t> </a:t>
            </a:r>
            <a:r>
              <a:rPr lang="en-US" dirty="0" err="1"/>
              <a:t>hiện</a:t>
            </a:r>
            <a:endParaRPr lang="en-US" dirty="0"/>
          </a:p>
          <a:p>
            <a:pPr>
              <a:lnSpc>
                <a:spcPct val="100000"/>
              </a:lnSpc>
            </a:pPr>
            <a:r>
              <a:rPr lang="en-US" dirty="0" err="1"/>
              <a:t>Chọn</a:t>
            </a:r>
            <a:r>
              <a:rPr lang="en-US" dirty="0"/>
              <a:t> </a:t>
            </a:r>
            <a:r>
              <a:rPr lang="en-US" dirty="0" err="1"/>
              <a:t>mục</a:t>
            </a:r>
            <a:r>
              <a:rPr lang="en-US" dirty="0"/>
              <a:t> iOS -&gt; Single View Application </a:t>
            </a:r>
            <a:r>
              <a:rPr lang="en-US" dirty="0" err="1"/>
              <a:t>và</a:t>
            </a:r>
            <a:r>
              <a:rPr lang="en-US" dirty="0"/>
              <a:t> click Next</a:t>
            </a:r>
          </a:p>
          <a:p>
            <a:pPr>
              <a:lnSpc>
                <a:spcPct val="100000"/>
              </a:lnSpc>
            </a:pPr>
            <a:r>
              <a:rPr lang="en-US" b="1" dirty="0"/>
              <a:t>Single View Application</a:t>
            </a:r>
            <a:r>
              <a:rPr lang="en-US" dirty="0"/>
              <a:t> </a:t>
            </a:r>
            <a:r>
              <a:rPr lang="en-US" dirty="0" err="1"/>
              <a:t>là</a:t>
            </a:r>
            <a:r>
              <a:rPr lang="en-US" dirty="0"/>
              <a:t> project </a:t>
            </a:r>
            <a:r>
              <a:rPr lang="en-US" dirty="0" err="1"/>
              <a:t>trắng</a:t>
            </a:r>
            <a:r>
              <a:rPr lang="en-US" dirty="0"/>
              <a:t> </a:t>
            </a:r>
            <a:r>
              <a:rPr lang="en-US" dirty="0" err="1"/>
              <a:t>và</a:t>
            </a:r>
            <a:r>
              <a:rPr lang="en-US" dirty="0"/>
              <a:t> </a:t>
            </a:r>
            <a:r>
              <a:rPr lang="en-US" dirty="0" err="1"/>
              <a:t>chỉ</a:t>
            </a:r>
            <a:r>
              <a:rPr lang="en-US" dirty="0"/>
              <a:t> </a:t>
            </a:r>
            <a:r>
              <a:rPr lang="en-US" dirty="0" err="1"/>
              <a:t>có</a:t>
            </a:r>
            <a:r>
              <a:rPr lang="en-US" dirty="0"/>
              <a:t> 1 ”màn </a:t>
            </a:r>
            <a:r>
              <a:rPr lang="en-US" dirty="0" err="1"/>
              <a:t>hình</a:t>
            </a:r>
            <a:r>
              <a:rPr lang="en-US" dirty="0"/>
              <a:t>” </a:t>
            </a:r>
            <a:r>
              <a:rPr lang="en-US" dirty="0" err="1"/>
              <a:t>duy</a:t>
            </a:r>
            <a:r>
              <a:rPr lang="en-US" dirty="0"/>
              <a:t> </a:t>
            </a:r>
            <a:r>
              <a:rPr lang="en-US" dirty="0" err="1"/>
              <a:t>nhất</a:t>
            </a:r>
            <a:r>
              <a:rPr lang="en-US" dirty="0"/>
              <a:t> </a:t>
            </a:r>
          </a:p>
        </p:txBody>
      </p:sp>
      <p:pic>
        <p:nvPicPr>
          <p:cNvPr id="5" name="Picture 4">
            <a:extLst>
              <a:ext uri="{FF2B5EF4-FFF2-40B4-BE49-F238E27FC236}">
                <a16:creationId xmlns:a16="http://schemas.microsoft.com/office/drawing/2014/main" id="{3CD0343D-B1CB-984F-BC19-3581988A7740}"/>
              </a:ext>
            </a:extLst>
          </p:cNvPr>
          <p:cNvPicPr>
            <a:picLocks noChangeAspect="1"/>
          </p:cNvPicPr>
          <p:nvPr/>
        </p:nvPicPr>
        <p:blipFill>
          <a:blip r:embed="rId2"/>
          <a:stretch>
            <a:fillRect/>
          </a:stretch>
        </p:blipFill>
        <p:spPr>
          <a:xfrm>
            <a:off x="4866386" y="1286601"/>
            <a:ext cx="7325614" cy="5281256"/>
          </a:xfrm>
          <a:prstGeom prst="rect">
            <a:avLst/>
          </a:prstGeom>
        </p:spPr>
      </p:pic>
    </p:spTree>
    <p:extLst>
      <p:ext uri="{BB962C8B-B14F-4D97-AF65-F5344CB8AC3E}">
        <p14:creationId xmlns:p14="http://schemas.microsoft.com/office/powerpoint/2010/main" val="20396041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D0E33-A7C9-6142-9C69-D905F22294C3}"/>
              </a:ext>
            </a:extLst>
          </p:cNvPr>
          <p:cNvSpPr>
            <a:spLocks noGrp="1"/>
          </p:cNvSpPr>
          <p:nvPr>
            <p:ph type="title"/>
          </p:nvPr>
        </p:nvSpPr>
        <p:spPr/>
        <p:txBody>
          <a:bodyPr/>
          <a:lstStyle/>
          <a:p>
            <a:r>
              <a:rPr lang="en-US" dirty="0" err="1"/>
              <a:t>Bước</a:t>
            </a:r>
            <a:r>
              <a:rPr lang="en-US" dirty="0"/>
              <a:t> 3: </a:t>
            </a:r>
            <a:r>
              <a:rPr lang="en-US" dirty="0" err="1"/>
              <a:t>Cung</a:t>
            </a:r>
            <a:r>
              <a:rPr lang="en-US" dirty="0"/>
              <a:t> </a:t>
            </a:r>
            <a:r>
              <a:rPr lang="en-US" dirty="0" err="1"/>
              <a:t>cấp</a:t>
            </a:r>
            <a:r>
              <a:rPr lang="en-US" dirty="0"/>
              <a:t> </a:t>
            </a:r>
            <a:r>
              <a:rPr lang="en-US" dirty="0" err="1"/>
              <a:t>thông</a:t>
            </a:r>
            <a:r>
              <a:rPr lang="en-US" dirty="0"/>
              <a:t> tin </a:t>
            </a:r>
            <a:r>
              <a:rPr lang="en-US" dirty="0" err="1"/>
              <a:t>cho</a:t>
            </a:r>
            <a:r>
              <a:rPr lang="en-US" dirty="0"/>
              <a:t> </a:t>
            </a:r>
            <a:r>
              <a:rPr lang="en-US" dirty="0" err="1"/>
              <a:t>ứng</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77F84327-9BE2-0346-871D-D68723208FBD}"/>
              </a:ext>
            </a:extLst>
          </p:cNvPr>
          <p:cNvSpPr>
            <a:spLocks noGrp="1"/>
          </p:cNvSpPr>
          <p:nvPr>
            <p:ph type="body" idx="1"/>
          </p:nvPr>
        </p:nvSpPr>
        <p:spPr/>
        <p:txBody>
          <a:bodyPr/>
          <a:lstStyle/>
          <a:p>
            <a:r>
              <a:rPr lang="en-US" dirty="0" err="1"/>
              <a:t>Bước</a:t>
            </a:r>
            <a:r>
              <a:rPr lang="en-US" dirty="0"/>
              <a:t> </a:t>
            </a:r>
            <a:r>
              <a:rPr lang="en-US" dirty="0" err="1"/>
              <a:t>này</a:t>
            </a:r>
            <a:r>
              <a:rPr lang="en-US" dirty="0"/>
              <a:t> </a:t>
            </a:r>
            <a:r>
              <a:rPr lang="en-US" dirty="0" err="1"/>
              <a:t>yêu</a:t>
            </a:r>
            <a:r>
              <a:rPr lang="en-US" dirty="0"/>
              <a:t> </a:t>
            </a:r>
            <a:r>
              <a:rPr lang="en-US" dirty="0" err="1"/>
              <a:t>cầu</a:t>
            </a:r>
            <a:r>
              <a:rPr lang="en-US" dirty="0"/>
              <a:t> </a:t>
            </a:r>
            <a:r>
              <a:rPr lang="en-US" dirty="0" err="1"/>
              <a:t>cung</a:t>
            </a:r>
            <a:r>
              <a:rPr lang="en-US" dirty="0"/>
              <a:t> </a:t>
            </a:r>
            <a:r>
              <a:rPr lang="en-US" dirty="0" err="1"/>
              <a:t>cấp</a:t>
            </a:r>
            <a:r>
              <a:rPr lang="en-US" dirty="0"/>
              <a:t> </a:t>
            </a:r>
            <a:r>
              <a:rPr lang="en-US" dirty="0" err="1"/>
              <a:t>thông</a:t>
            </a:r>
            <a:r>
              <a:rPr lang="en-US" dirty="0"/>
              <a:t> tin </a:t>
            </a:r>
            <a:r>
              <a:rPr lang="en-US" dirty="0" err="1"/>
              <a:t>cho</a:t>
            </a:r>
            <a:r>
              <a:rPr lang="en-US" dirty="0"/>
              <a:t> project </a:t>
            </a:r>
            <a:r>
              <a:rPr lang="en-US" dirty="0" err="1"/>
              <a:t>như</a:t>
            </a:r>
            <a:r>
              <a:rPr lang="en-US" dirty="0"/>
              <a:t> </a:t>
            </a:r>
            <a:r>
              <a:rPr lang="en-US" dirty="0" err="1"/>
              <a:t>sau</a:t>
            </a:r>
            <a:r>
              <a:rPr lang="en-US" dirty="0"/>
              <a:t>:</a:t>
            </a:r>
          </a:p>
        </p:txBody>
      </p:sp>
      <p:pic>
        <p:nvPicPr>
          <p:cNvPr id="5" name="Picture 4">
            <a:extLst>
              <a:ext uri="{FF2B5EF4-FFF2-40B4-BE49-F238E27FC236}">
                <a16:creationId xmlns:a16="http://schemas.microsoft.com/office/drawing/2014/main" id="{4BA43EB6-F6E7-0F4F-9FBB-38AE05F1FE58}"/>
              </a:ext>
            </a:extLst>
          </p:cNvPr>
          <p:cNvPicPr>
            <a:picLocks noChangeAspect="1"/>
          </p:cNvPicPr>
          <p:nvPr/>
        </p:nvPicPr>
        <p:blipFill>
          <a:blip r:embed="rId2"/>
          <a:stretch>
            <a:fillRect/>
          </a:stretch>
        </p:blipFill>
        <p:spPr>
          <a:xfrm>
            <a:off x="1644936" y="1619729"/>
            <a:ext cx="8902127" cy="5463739"/>
          </a:xfrm>
          <a:prstGeom prst="rect">
            <a:avLst/>
          </a:prstGeom>
        </p:spPr>
      </p:pic>
    </p:spTree>
    <p:extLst>
      <p:ext uri="{BB962C8B-B14F-4D97-AF65-F5344CB8AC3E}">
        <p14:creationId xmlns:p14="http://schemas.microsoft.com/office/powerpoint/2010/main" val="28900379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97C4E-FDAA-4649-BCC5-207D43E59EEF}"/>
              </a:ext>
            </a:extLst>
          </p:cNvPr>
          <p:cNvSpPr>
            <a:spLocks noGrp="1"/>
          </p:cNvSpPr>
          <p:nvPr>
            <p:ph type="title"/>
          </p:nvPr>
        </p:nvSpPr>
        <p:spPr/>
        <p:txBody>
          <a:bodyPr/>
          <a:lstStyle/>
          <a:p>
            <a:r>
              <a:rPr lang="en-US" dirty="0" err="1"/>
              <a:t>Bước</a:t>
            </a:r>
            <a:r>
              <a:rPr lang="en-US" dirty="0"/>
              <a:t> 3: </a:t>
            </a:r>
            <a:r>
              <a:rPr lang="en-US" dirty="0" err="1"/>
              <a:t>Cung</a:t>
            </a:r>
            <a:r>
              <a:rPr lang="en-US" dirty="0"/>
              <a:t> </a:t>
            </a:r>
            <a:r>
              <a:rPr lang="en-US" dirty="0" err="1"/>
              <a:t>cấp</a:t>
            </a:r>
            <a:r>
              <a:rPr lang="en-US" dirty="0"/>
              <a:t> </a:t>
            </a:r>
            <a:r>
              <a:rPr lang="en-US" dirty="0" err="1"/>
              <a:t>thông</a:t>
            </a:r>
            <a:r>
              <a:rPr lang="en-US" dirty="0"/>
              <a:t> tin </a:t>
            </a:r>
            <a:r>
              <a:rPr lang="en-US" dirty="0" err="1"/>
              <a:t>cho</a:t>
            </a:r>
            <a:r>
              <a:rPr lang="en-US" dirty="0"/>
              <a:t> </a:t>
            </a:r>
            <a:r>
              <a:rPr lang="en-US" dirty="0" err="1"/>
              <a:t>ứng</a:t>
            </a:r>
            <a:r>
              <a:rPr lang="en-US" dirty="0"/>
              <a:t> </a:t>
            </a:r>
            <a:r>
              <a:rPr lang="en-US" dirty="0" err="1"/>
              <a:t>dụng</a:t>
            </a:r>
            <a:endParaRPr lang="en-US" dirty="0"/>
          </a:p>
        </p:txBody>
      </p:sp>
      <p:sp>
        <p:nvSpPr>
          <p:cNvPr id="3" name="Text Placeholder 2">
            <a:extLst>
              <a:ext uri="{FF2B5EF4-FFF2-40B4-BE49-F238E27FC236}">
                <a16:creationId xmlns:a16="http://schemas.microsoft.com/office/drawing/2014/main" id="{C38764A9-7CB9-A24D-BBE7-9908C814914E}"/>
              </a:ext>
            </a:extLst>
          </p:cNvPr>
          <p:cNvSpPr>
            <a:spLocks noGrp="1"/>
          </p:cNvSpPr>
          <p:nvPr>
            <p:ph type="body" idx="1"/>
          </p:nvPr>
        </p:nvSpPr>
        <p:spPr/>
        <p:txBody>
          <a:bodyPr/>
          <a:lstStyle/>
          <a:p>
            <a:pPr>
              <a:lnSpc>
                <a:spcPct val="100000"/>
              </a:lnSpc>
            </a:pPr>
            <a:r>
              <a:rPr lang="en-US" dirty="0" err="1"/>
              <a:t>Trong</a:t>
            </a:r>
            <a:r>
              <a:rPr lang="en-US" dirty="0"/>
              <a:t> </a:t>
            </a:r>
            <a:r>
              <a:rPr lang="en-US" dirty="0" err="1"/>
              <a:t>đó</a:t>
            </a:r>
            <a:endParaRPr lang="en-US" dirty="0"/>
          </a:p>
          <a:p>
            <a:pPr lvl="1">
              <a:lnSpc>
                <a:spcPct val="100000"/>
              </a:lnSpc>
            </a:pPr>
            <a:r>
              <a:rPr lang="en-US" b="1" dirty="0"/>
              <a:t>Product Name</a:t>
            </a:r>
            <a:r>
              <a:rPr lang="en-US" dirty="0"/>
              <a:t>: </a:t>
            </a:r>
            <a:r>
              <a:rPr lang="en-US" dirty="0" err="1"/>
              <a:t>Tên</a:t>
            </a:r>
            <a:r>
              <a:rPr lang="en-US" dirty="0"/>
              <a:t> </a:t>
            </a:r>
            <a:r>
              <a:rPr lang="en-US" dirty="0" err="1"/>
              <a:t>ứng</a:t>
            </a:r>
            <a:r>
              <a:rPr lang="en-US" dirty="0"/>
              <a:t> </a:t>
            </a:r>
            <a:r>
              <a:rPr lang="en-US" dirty="0" err="1"/>
              <a:t>dụng</a:t>
            </a:r>
            <a:r>
              <a:rPr lang="en-US" dirty="0"/>
              <a:t>, XCode </a:t>
            </a:r>
            <a:r>
              <a:rPr lang="en-US" dirty="0" err="1"/>
              <a:t>sẽ</a:t>
            </a:r>
            <a:r>
              <a:rPr lang="en-US" dirty="0"/>
              <a:t> </a:t>
            </a:r>
            <a:r>
              <a:rPr lang="en-US" dirty="0" err="1"/>
              <a:t>sử</a:t>
            </a:r>
            <a:r>
              <a:rPr lang="en-US" dirty="0"/>
              <a:t> </a:t>
            </a:r>
            <a:r>
              <a:rPr lang="en-US" dirty="0" err="1"/>
              <a:t>dụng</a:t>
            </a:r>
            <a:r>
              <a:rPr lang="en-US" dirty="0"/>
              <a:t> </a:t>
            </a:r>
            <a:r>
              <a:rPr lang="en-US" dirty="0" err="1"/>
              <a:t>thông</a:t>
            </a:r>
            <a:r>
              <a:rPr lang="en-US" dirty="0"/>
              <a:t> tin </a:t>
            </a:r>
            <a:r>
              <a:rPr lang="en-US" dirty="0" err="1"/>
              <a:t>này</a:t>
            </a:r>
            <a:r>
              <a:rPr lang="en-US" dirty="0"/>
              <a:t> </a:t>
            </a:r>
            <a:r>
              <a:rPr lang="en-US" dirty="0" err="1"/>
              <a:t>để</a:t>
            </a:r>
            <a:r>
              <a:rPr lang="en-US" dirty="0"/>
              <a:t> </a:t>
            </a:r>
            <a:r>
              <a:rPr lang="en-US" dirty="0" err="1"/>
              <a:t>đặt</a:t>
            </a:r>
            <a:r>
              <a:rPr lang="en-US" dirty="0"/>
              <a:t> </a:t>
            </a:r>
            <a:r>
              <a:rPr lang="en-US" dirty="0" err="1"/>
              <a:t>tên</a:t>
            </a:r>
            <a:r>
              <a:rPr lang="en-US" dirty="0"/>
              <a:t> </a:t>
            </a:r>
            <a:r>
              <a:rPr lang="en-US" dirty="0" err="1"/>
              <a:t>cho</a:t>
            </a:r>
            <a:r>
              <a:rPr lang="en-US" dirty="0"/>
              <a:t> project </a:t>
            </a:r>
            <a:r>
              <a:rPr lang="en-US" dirty="0" err="1"/>
              <a:t>và</a:t>
            </a:r>
            <a:r>
              <a:rPr lang="en-US" dirty="0"/>
              <a:t> </a:t>
            </a:r>
            <a:r>
              <a:rPr lang="en-US" dirty="0" err="1"/>
              <a:t>ứng</a:t>
            </a:r>
            <a:r>
              <a:rPr lang="en-US" dirty="0"/>
              <a:t> </a:t>
            </a:r>
            <a:r>
              <a:rPr lang="en-US" dirty="0" err="1"/>
              <a:t>dụng</a:t>
            </a:r>
            <a:r>
              <a:rPr lang="en-US" dirty="0"/>
              <a:t>.</a:t>
            </a:r>
          </a:p>
          <a:p>
            <a:pPr lvl="1">
              <a:lnSpc>
                <a:spcPct val="100000"/>
              </a:lnSpc>
            </a:pPr>
            <a:r>
              <a:rPr lang="vi-VN" b="1" dirty="0"/>
              <a:t>Team</a:t>
            </a:r>
            <a:r>
              <a:rPr lang="vi-VN" dirty="0"/>
              <a:t>: Đây chính là team (nhóm) sẽ cùng thực hiện project này</a:t>
            </a:r>
          </a:p>
          <a:p>
            <a:pPr lvl="1">
              <a:lnSpc>
                <a:spcPct val="100000"/>
              </a:lnSpc>
            </a:pPr>
            <a:r>
              <a:rPr lang="en-US" b="1" dirty="0"/>
              <a:t>Organization Name</a:t>
            </a:r>
            <a:r>
              <a:rPr lang="en-US" dirty="0"/>
              <a:t>: </a:t>
            </a:r>
            <a:r>
              <a:rPr lang="en-US" dirty="0" err="1"/>
              <a:t>Tên</a:t>
            </a:r>
            <a:r>
              <a:rPr lang="en-US" dirty="0"/>
              <a:t> </a:t>
            </a:r>
            <a:r>
              <a:rPr lang="en-US" dirty="0" err="1"/>
              <a:t>nhóm</a:t>
            </a:r>
            <a:r>
              <a:rPr lang="en-US" dirty="0"/>
              <a:t>, </a:t>
            </a:r>
            <a:r>
              <a:rPr lang="en-US" dirty="0" err="1"/>
              <a:t>công</a:t>
            </a:r>
            <a:r>
              <a:rPr lang="en-US" dirty="0"/>
              <a:t> ty </a:t>
            </a:r>
            <a:r>
              <a:rPr lang="en-US" dirty="0" err="1"/>
              <a:t>hoặc</a:t>
            </a:r>
            <a:r>
              <a:rPr lang="en-US" dirty="0"/>
              <a:t> </a:t>
            </a:r>
            <a:r>
              <a:rPr lang="en-US" dirty="0" err="1"/>
              <a:t>tên</a:t>
            </a:r>
            <a:r>
              <a:rPr lang="en-US" dirty="0"/>
              <a:t> </a:t>
            </a:r>
            <a:r>
              <a:rPr lang="en-US" dirty="0" err="1"/>
              <a:t>lập</a:t>
            </a:r>
            <a:r>
              <a:rPr lang="en-US" dirty="0"/>
              <a:t> </a:t>
            </a:r>
            <a:r>
              <a:rPr lang="en-US" dirty="0" err="1"/>
              <a:t>trình</a:t>
            </a:r>
            <a:r>
              <a:rPr lang="en-US" dirty="0"/>
              <a:t> </a:t>
            </a:r>
            <a:r>
              <a:rPr lang="en-US" dirty="0" err="1"/>
              <a:t>viên</a:t>
            </a:r>
            <a:r>
              <a:rPr lang="en-US" dirty="0"/>
              <a:t> (</a:t>
            </a:r>
            <a:r>
              <a:rPr lang="en-US" dirty="0" err="1"/>
              <a:t>ô</a:t>
            </a:r>
            <a:r>
              <a:rPr lang="en-US" dirty="0"/>
              <a:t> </a:t>
            </a:r>
            <a:r>
              <a:rPr lang="en-US" dirty="0" err="1"/>
              <a:t>này</a:t>
            </a:r>
            <a:r>
              <a:rPr lang="en-US" dirty="0"/>
              <a:t> </a:t>
            </a:r>
            <a:r>
              <a:rPr lang="en-US" dirty="0" err="1"/>
              <a:t>có</a:t>
            </a:r>
            <a:r>
              <a:rPr lang="en-US" dirty="0"/>
              <a:t> </a:t>
            </a:r>
            <a:r>
              <a:rPr lang="en-US" dirty="0" err="1"/>
              <a:t>thể</a:t>
            </a:r>
            <a:r>
              <a:rPr lang="en-US" dirty="0"/>
              <a:t> </a:t>
            </a:r>
            <a:r>
              <a:rPr lang="en-US" dirty="0" err="1"/>
              <a:t>để</a:t>
            </a:r>
            <a:r>
              <a:rPr lang="en-US" dirty="0"/>
              <a:t> </a:t>
            </a:r>
            <a:r>
              <a:rPr lang="en-US" dirty="0" err="1"/>
              <a:t>trống</a:t>
            </a:r>
            <a:r>
              <a:rPr lang="en-US" dirty="0"/>
              <a:t> </a:t>
            </a:r>
            <a:r>
              <a:rPr lang="en-US" dirty="0" err="1"/>
              <a:t>nếu</a:t>
            </a:r>
            <a:r>
              <a:rPr lang="en-US" dirty="0"/>
              <a:t> </a:t>
            </a:r>
            <a:r>
              <a:rPr lang="en-US" dirty="0" err="1"/>
              <a:t>không</a:t>
            </a:r>
            <a:r>
              <a:rPr lang="en-US" dirty="0"/>
              <a:t> </a:t>
            </a:r>
            <a:r>
              <a:rPr lang="en-US" dirty="0" err="1"/>
              <a:t>muốn</a:t>
            </a:r>
            <a:r>
              <a:rPr lang="en-US" dirty="0"/>
              <a:t> </a:t>
            </a:r>
            <a:r>
              <a:rPr lang="en-US" dirty="0" err="1"/>
              <a:t>nhập</a:t>
            </a:r>
            <a:r>
              <a:rPr lang="en-US" dirty="0"/>
              <a:t>)</a:t>
            </a:r>
          </a:p>
          <a:p>
            <a:pPr lvl="1">
              <a:lnSpc>
                <a:spcPct val="100000"/>
              </a:lnSpc>
            </a:pPr>
            <a:r>
              <a:rPr lang="en-US" b="1" dirty="0"/>
              <a:t>Organization Identifier</a:t>
            </a:r>
            <a:r>
              <a:rPr lang="en-US" dirty="0"/>
              <a:t>: </a:t>
            </a:r>
            <a:r>
              <a:rPr lang="en-US" dirty="0" err="1"/>
              <a:t>Nhập</a:t>
            </a:r>
            <a:r>
              <a:rPr lang="en-US" dirty="0"/>
              <a:t> </a:t>
            </a:r>
            <a:r>
              <a:rPr lang="en-US" dirty="0" err="1"/>
              <a:t>địa</a:t>
            </a:r>
            <a:r>
              <a:rPr lang="en-US" dirty="0"/>
              <a:t> </a:t>
            </a:r>
            <a:r>
              <a:rPr lang="en-US" dirty="0" err="1"/>
              <a:t>chỉ</a:t>
            </a:r>
            <a:r>
              <a:rPr lang="en-US" dirty="0"/>
              <a:t> </a:t>
            </a:r>
            <a:r>
              <a:rPr lang="en-US" dirty="0" err="1"/>
              <a:t>trang</a:t>
            </a:r>
            <a:r>
              <a:rPr lang="en-US" dirty="0"/>
              <a:t> web </a:t>
            </a:r>
            <a:r>
              <a:rPr lang="en-US" dirty="0" err="1"/>
              <a:t>của</a:t>
            </a:r>
            <a:r>
              <a:rPr lang="en-US" dirty="0"/>
              <a:t> </a:t>
            </a:r>
            <a:r>
              <a:rPr lang="en-US" dirty="0" err="1"/>
              <a:t>lập</a:t>
            </a:r>
            <a:r>
              <a:rPr lang="en-US" dirty="0"/>
              <a:t> </a:t>
            </a:r>
            <a:r>
              <a:rPr lang="en-US" dirty="0" err="1"/>
              <a:t>trình</a:t>
            </a:r>
            <a:r>
              <a:rPr lang="en-US" dirty="0"/>
              <a:t> </a:t>
            </a:r>
            <a:r>
              <a:rPr lang="en-US" dirty="0" err="1"/>
              <a:t>viên</a:t>
            </a:r>
            <a:r>
              <a:rPr lang="en-US" dirty="0"/>
              <a:t> </a:t>
            </a:r>
            <a:r>
              <a:rPr lang="en-US" dirty="0" err="1"/>
              <a:t>có</a:t>
            </a:r>
            <a:r>
              <a:rPr lang="en-US" dirty="0"/>
              <a:t>. </a:t>
            </a:r>
            <a:r>
              <a:rPr lang="en-US" dirty="0" err="1"/>
              <a:t>Nếu</a:t>
            </a:r>
            <a:r>
              <a:rPr lang="en-US" dirty="0"/>
              <a:t> </a:t>
            </a:r>
            <a:r>
              <a:rPr lang="en-US" dirty="0" err="1"/>
              <a:t>không</a:t>
            </a:r>
            <a:r>
              <a:rPr lang="en-US" dirty="0"/>
              <a:t> </a:t>
            </a:r>
            <a:r>
              <a:rPr lang="en-US" dirty="0" err="1"/>
              <a:t>có</a:t>
            </a:r>
            <a:r>
              <a:rPr lang="en-US" dirty="0"/>
              <a:t> </a:t>
            </a:r>
            <a:r>
              <a:rPr lang="en-US" dirty="0" err="1"/>
              <a:t>thể</a:t>
            </a:r>
            <a:r>
              <a:rPr lang="en-US" dirty="0"/>
              <a:t> </a:t>
            </a:r>
            <a:r>
              <a:rPr lang="en-US" dirty="0" err="1"/>
              <a:t>nhập</a:t>
            </a:r>
            <a:r>
              <a:rPr lang="en-US" dirty="0"/>
              <a:t> </a:t>
            </a:r>
            <a:r>
              <a:rPr lang="en-US" dirty="0" err="1"/>
              <a:t>tên</a:t>
            </a:r>
            <a:r>
              <a:rPr lang="en-US" dirty="0"/>
              <a:t> </a:t>
            </a:r>
            <a:r>
              <a:rPr lang="en-US" dirty="0" err="1"/>
              <a:t>bất</a:t>
            </a:r>
            <a:r>
              <a:rPr lang="en-US" dirty="0"/>
              <a:t> </a:t>
            </a:r>
            <a:r>
              <a:rPr lang="en-US" dirty="0" err="1"/>
              <a:t>kỳ</a:t>
            </a:r>
            <a:r>
              <a:rPr lang="en-US" dirty="0"/>
              <a:t>, </a:t>
            </a:r>
            <a:r>
              <a:rPr lang="en-US" dirty="0" err="1"/>
              <a:t>ví</a:t>
            </a:r>
            <a:r>
              <a:rPr lang="en-US" dirty="0"/>
              <a:t> </a:t>
            </a:r>
            <a:r>
              <a:rPr lang="en-US" dirty="0" err="1"/>
              <a:t>dụ</a:t>
            </a:r>
            <a:r>
              <a:rPr lang="en-US" dirty="0"/>
              <a:t>: </a:t>
            </a:r>
            <a:r>
              <a:rPr lang="en-US" dirty="0" err="1"/>
              <a:t>com.example</a:t>
            </a:r>
            <a:endParaRPr lang="en-US" dirty="0"/>
          </a:p>
          <a:p>
            <a:pPr lvl="1">
              <a:lnSpc>
                <a:spcPct val="100000"/>
              </a:lnSpc>
            </a:pPr>
            <a:r>
              <a:rPr lang="vi-VN" b="1" dirty="0"/>
              <a:t>Bundle Identifier</a:t>
            </a:r>
            <a:r>
              <a:rPr lang="vi-VN" dirty="0"/>
              <a:t>: Thông tin này được tạo tự động dựa trên Product Name và Organization Identifier ở trên</a:t>
            </a:r>
          </a:p>
          <a:p>
            <a:pPr lvl="1">
              <a:lnSpc>
                <a:spcPct val="100000"/>
              </a:lnSpc>
            </a:pPr>
            <a:r>
              <a:rPr lang="vi-VN" b="1" dirty="0"/>
              <a:t>Language</a:t>
            </a:r>
            <a:r>
              <a:rPr lang="vi-VN" dirty="0"/>
              <a:t>: Swift (đây là ngôn ngữ lập trình được sử dụng để viết code)</a:t>
            </a:r>
            <a:endParaRPr lang="en-US" dirty="0"/>
          </a:p>
        </p:txBody>
      </p:sp>
    </p:spTree>
    <p:extLst>
      <p:ext uri="{BB962C8B-B14F-4D97-AF65-F5344CB8AC3E}">
        <p14:creationId xmlns:p14="http://schemas.microsoft.com/office/powerpoint/2010/main" val="25220134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4F9C4-CC9F-4041-8A96-7AE628E1315D}"/>
              </a:ext>
            </a:extLst>
          </p:cNvPr>
          <p:cNvSpPr>
            <a:spLocks noGrp="1"/>
          </p:cNvSpPr>
          <p:nvPr>
            <p:ph type="title"/>
          </p:nvPr>
        </p:nvSpPr>
        <p:spPr/>
        <p:txBody>
          <a:bodyPr/>
          <a:lstStyle/>
          <a:p>
            <a:r>
              <a:rPr lang="en-US" dirty="0" err="1"/>
              <a:t>Màn</a:t>
            </a:r>
            <a:r>
              <a:rPr lang="en-US" dirty="0"/>
              <a:t> </a:t>
            </a:r>
            <a:r>
              <a:rPr lang="en-US" dirty="0" err="1"/>
              <a:t>hình</a:t>
            </a:r>
            <a:r>
              <a:rPr lang="en-US" dirty="0"/>
              <a:t> </a:t>
            </a:r>
            <a:r>
              <a:rPr lang="en-US" dirty="0" err="1"/>
              <a:t>Wokspace</a:t>
            </a:r>
            <a:endParaRPr lang="en-US" dirty="0"/>
          </a:p>
        </p:txBody>
      </p:sp>
      <p:sp>
        <p:nvSpPr>
          <p:cNvPr id="3" name="Text Placeholder 2">
            <a:extLst>
              <a:ext uri="{FF2B5EF4-FFF2-40B4-BE49-F238E27FC236}">
                <a16:creationId xmlns:a16="http://schemas.microsoft.com/office/drawing/2014/main" id="{60D609A3-D19E-FC47-92AF-5B72E62C6A75}"/>
              </a:ext>
            </a:extLst>
          </p:cNvPr>
          <p:cNvSpPr>
            <a:spLocks noGrp="1"/>
          </p:cNvSpPr>
          <p:nvPr>
            <p:ph type="body" idx="1"/>
          </p:nvPr>
        </p:nvSpPr>
        <p:spPr/>
        <p:txBody>
          <a:bodyPr/>
          <a:lstStyle/>
          <a:p>
            <a:r>
              <a:rPr lang="en-US" dirty="0"/>
              <a:t>Sau </a:t>
            </a:r>
            <a:r>
              <a:rPr lang="en-US" dirty="0" err="1"/>
              <a:t>khi</a:t>
            </a:r>
            <a:r>
              <a:rPr lang="en-US" dirty="0"/>
              <a:t> </a:t>
            </a:r>
            <a:r>
              <a:rPr lang="en-US" dirty="0" err="1"/>
              <a:t>thực</a:t>
            </a:r>
            <a:r>
              <a:rPr lang="en-US" dirty="0"/>
              <a:t> </a:t>
            </a:r>
            <a:r>
              <a:rPr lang="en-US" dirty="0" err="1"/>
              <a:t>hiện</a:t>
            </a:r>
            <a:r>
              <a:rPr lang="en-US" dirty="0"/>
              <a:t> 3 </a:t>
            </a:r>
            <a:r>
              <a:rPr lang="en-US" dirty="0" err="1"/>
              <a:t>bước</a:t>
            </a:r>
            <a:r>
              <a:rPr lang="en-US" dirty="0"/>
              <a:t> </a:t>
            </a:r>
            <a:r>
              <a:rPr lang="en-US" dirty="0" err="1"/>
              <a:t>ở</a:t>
            </a:r>
            <a:r>
              <a:rPr lang="en-US" dirty="0"/>
              <a:t> </a:t>
            </a:r>
            <a:r>
              <a:rPr lang="en-US" dirty="0" err="1"/>
              <a:t>trên</a:t>
            </a:r>
            <a:r>
              <a:rPr lang="en-US" dirty="0"/>
              <a:t> XCode </a:t>
            </a:r>
            <a:r>
              <a:rPr lang="en-US" dirty="0" err="1"/>
              <a:t>sẽ</a:t>
            </a:r>
            <a:r>
              <a:rPr lang="en-US" dirty="0"/>
              <a:t> </a:t>
            </a:r>
            <a:r>
              <a:rPr lang="en-US" dirty="0" err="1"/>
              <a:t>mở</a:t>
            </a:r>
            <a:r>
              <a:rPr lang="en-US" dirty="0"/>
              <a:t> 1 project </a:t>
            </a:r>
            <a:r>
              <a:rPr lang="en-US" dirty="0" err="1"/>
              <a:t>với</a:t>
            </a:r>
            <a:r>
              <a:rPr lang="en-US" dirty="0"/>
              <a:t> </a:t>
            </a:r>
            <a:r>
              <a:rPr lang="en-US" dirty="0" err="1"/>
              <a:t>màn</a:t>
            </a:r>
            <a:r>
              <a:rPr lang="en-US" dirty="0"/>
              <a:t> </a:t>
            </a:r>
            <a:r>
              <a:rPr lang="en-US" dirty="0" err="1"/>
              <a:t>hình</a:t>
            </a:r>
            <a:r>
              <a:rPr lang="en-US" dirty="0"/>
              <a:t> workspace. </a:t>
            </a:r>
            <a:r>
              <a:rPr lang="en-US" dirty="0" err="1"/>
              <a:t>Quá</a:t>
            </a:r>
            <a:r>
              <a:rPr lang="en-US" dirty="0"/>
              <a:t> </a:t>
            </a:r>
            <a:r>
              <a:rPr lang="en-US" dirty="0" err="1"/>
              <a:t>trình</a:t>
            </a:r>
            <a:r>
              <a:rPr lang="en-US" dirty="0"/>
              <a:t> </a:t>
            </a:r>
            <a:r>
              <a:rPr lang="en-US" dirty="0" err="1"/>
              <a:t>tạo</a:t>
            </a:r>
            <a:r>
              <a:rPr lang="en-US" dirty="0"/>
              <a:t> </a:t>
            </a:r>
            <a:r>
              <a:rPr lang="en-US" dirty="0" err="1"/>
              <a:t>proẹct</a:t>
            </a:r>
            <a:r>
              <a:rPr lang="en-US" dirty="0"/>
              <a:t> </a:t>
            </a:r>
            <a:r>
              <a:rPr lang="en-US" dirty="0" err="1"/>
              <a:t>mới</a:t>
            </a:r>
            <a:r>
              <a:rPr lang="en-US" dirty="0"/>
              <a:t> </a:t>
            </a:r>
            <a:r>
              <a:rPr lang="en-US" dirty="0" err="1"/>
              <a:t>hoàn</a:t>
            </a:r>
            <a:r>
              <a:rPr lang="en-US" dirty="0"/>
              <a:t> </a:t>
            </a:r>
            <a:r>
              <a:rPr lang="en-US" dirty="0" err="1"/>
              <a:t>thành</a:t>
            </a:r>
            <a:endParaRPr lang="en-US" dirty="0"/>
          </a:p>
        </p:txBody>
      </p:sp>
      <p:pic>
        <p:nvPicPr>
          <p:cNvPr id="7" name="Picture 6">
            <a:extLst>
              <a:ext uri="{FF2B5EF4-FFF2-40B4-BE49-F238E27FC236}">
                <a16:creationId xmlns:a16="http://schemas.microsoft.com/office/drawing/2014/main" id="{D68FB1EE-1B36-0947-997B-EA98689E0434}"/>
              </a:ext>
            </a:extLst>
          </p:cNvPr>
          <p:cNvPicPr>
            <a:picLocks noChangeAspect="1"/>
          </p:cNvPicPr>
          <p:nvPr/>
        </p:nvPicPr>
        <p:blipFill>
          <a:blip r:embed="rId2"/>
          <a:stretch>
            <a:fillRect/>
          </a:stretch>
        </p:blipFill>
        <p:spPr>
          <a:xfrm>
            <a:off x="1895457" y="1957810"/>
            <a:ext cx="8401085" cy="5156222"/>
          </a:xfrm>
          <a:prstGeom prst="rect">
            <a:avLst/>
          </a:prstGeom>
        </p:spPr>
      </p:pic>
    </p:spTree>
    <p:extLst>
      <p:ext uri="{BB962C8B-B14F-4D97-AF65-F5344CB8AC3E}">
        <p14:creationId xmlns:p14="http://schemas.microsoft.com/office/powerpoint/2010/main" val="9820982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09EED-BE71-A941-B6A6-FD559D37B768}"/>
              </a:ext>
            </a:extLst>
          </p:cNvPr>
          <p:cNvSpPr>
            <a:spLocks noGrp="1"/>
          </p:cNvSpPr>
          <p:nvPr>
            <p:ph type="title"/>
          </p:nvPr>
        </p:nvSpPr>
        <p:spPr/>
        <p:txBody>
          <a:bodyPr/>
          <a:lstStyle/>
          <a:p>
            <a:r>
              <a:rPr lang="en-US" dirty="0" err="1"/>
              <a:t>Làm</a:t>
            </a:r>
            <a:r>
              <a:rPr lang="en-US" dirty="0"/>
              <a:t> </a:t>
            </a:r>
            <a:r>
              <a:rPr lang="en-US" dirty="0" err="1"/>
              <a:t>quen</a:t>
            </a:r>
            <a:r>
              <a:rPr lang="en-US" dirty="0"/>
              <a:t> </a:t>
            </a:r>
            <a:r>
              <a:rPr lang="en-US" dirty="0" err="1"/>
              <a:t>với</a:t>
            </a:r>
            <a:r>
              <a:rPr lang="en-US" dirty="0"/>
              <a:t> XCode</a:t>
            </a:r>
          </a:p>
        </p:txBody>
      </p:sp>
      <p:pic>
        <p:nvPicPr>
          <p:cNvPr id="5" name="Picture 4">
            <a:extLst>
              <a:ext uri="{FF2B5EF4-FFF2-40B4-BE49-F238E27FC236}">
                <a16:creationId xmlns:a16="http://schemas.microsoft.com/office/drawing/2014/main" id="{513FBD91-3724-BA45-A5AF-F15C2EB74D89}"/>
              </a:ext>
            </a:extLst>
          </p:cNvPr>
          <p:cNvPicPr>
            <a:picLocks noChangeAspect="1"/>
          </p:cNvPicPr>
          <p:nvPr/>
        </p:nvPicPr>
        <p:blipFill>
          <a:blip r:embed="rId2"/>
          <a:stretch>
            <a:fillRect/>
          </a:stretch>
        </p:blipFill>
        <p:spPr>
          <a:xfrm>
            <a:off x="1057956" y="996463"/>
            <a:ext cx="10076087" cy="5861535"/>
          </a:xfrm>
          <a:prstGeom prst="rect">
            <a:avLst/>
          </a:prstGeom>
        </p:spPr>
      </p:pic>
    </p:spTree>
    <p:extLst>
      <p:ext uri="{BB962C8B-B14F-4D97-AF65-F5344CB8AC3E}">
        <p14:creationId xmlns:p14="http://schemas.microsoft.com/office/powerpoint/2010/main" val="39714362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7B9154-E759-2848-A9EB-852C80AAEC41}"/>
              </a:ext>
            </a:extLst>
          </p:cNvPr>
          <p:cNvSpPr>
            <a:spLocks noGrp="1"/>
          </p:cNvSpPr>
          <p:nvPr>
            <p:ph type="title"/>
          </p:nvPr>
        </p:nvSpPr>
        <p:spPr/>
        <p:txBody>
          <a:bodyPr/>
          <a:lstStyle/>
          <a:p>
            <a:r>
              <a:rPr lang="en-US" dirty="0" err="1"/>
              <a:t>Làm</a:t>
            </a:r>
            <a:r>
              <a:rPr lang="en-US" dirty="0"/>
              <a:t> </a:t>
            </a:r>
            <a:r>
              <a:rPr lang="en-US" dirty="0" err="1"/>
              <a:t>quen</a:t>
            </a:r>
            <a:r>
              <a:rPr lang="en-US" dirty="0"/>
              <a:t> </a:t>
            </a:r>
            <a:r>
              <a:rPr lang="en-US" dirty="0" err="1"/>
              <a:t>với</a:t>
            </a:r>
            <a:r>
              <a:rPr lang="en-US" dirty="0"/>
              <a:t> XCode</a:t>
            </a:r>
          </a:p>
        </p:txBody>
      </p:sp>
      <p:sp>
        <p:nvSpPr>
          <p:cNvPr id="3" name="Text Placeholder 2">
            <a:extLst>
              <a:ext uri="{FF2B5EF4-FFF2-40B4-BE49-F238E27FC236}">
                <a16:creationId xmlns:a16="http://schemas.microsoft.com/office/drawing/2014/main" id="{A08630AE-D12C-EB45-B24F-54DEB08A9203}"/>
              </a:ext>
            </a:extLst>
          </p:cNvPr>
          <p:cNvSpPr>
            <a:spLocks noGrp="1"/>
          </p:cNvSpPr>
          <p:nvPr>
            <p:ph type="body" idx="1"/>
          </p:nvPr>
        </p:nvSpPr>
        <p:spPr/>
        <p:txBody>
          <a:bodyPr/>
          <a:lstStyle/>
          <a:p>
            <a:pPr>
              <a:lnSpc>
                <a:spcPct val="100000"/>
              </a:lnSpc>
            </a:pPr>
            <a:r>
              <a:rPr lang="en-US" dirty="0" err="1"/>
              <a:t>Trong</a:t>
            </a:r>
            <a:r>
              <a:rPr lang="en-US" dirty="0"/>
              <a:t> </a:t>
            </a:r>
            <a:r>
              <a:rPr lang="en-US" dirty="0" err="1"/>
              <a:t>đó</a:t>
            </a:r>
            <a:endParaRPr lang="en-US" dirty="0"/>
          </a:p>
          <a:p>
            <a:pPr lvl="1">
              <a:lnSpc>
                <a:spcPct val="100000"/>
              </a:lnSpc>
            </a:pPr>
            <a:r>
              <a:rPr lang="vi-VN" b="1" dirty="0"/>
              <a:t>ToolBar</a:t>
            </a:r>
            <a:r>
              <a:rPr lang="vi-VN" dirty="0"/>
              <a:t>: Đây là thanh công cụ của XCode. Tại đây có thể dùng để theo dõi trạng thái ứng dụng, chạy thử, bật tắt một vài thành phần giao diện khác. </a:t>
            </a:r>
          </a:p>
          <a:p>
            <a:pPr lvl="1">
              <a:lnSpc>
                <a:spcPct val="100000"/>
              </a:lnSpc>
            </a:pPr>
            <a:r>
              <a:rPr lang="vi-VN" b="1" dirty="0"/>
              <a:t>Navigator area</a:t>
            </a:r>
            <a:r>
              <a:rPr lang="vi-VN" dirty="0"/>
              <a:t>: Đây là nơi để xem cấu trúc project, trạng thái lỗi,… </a:t>
            </a:r>
          </a:p>
          <a:p>
            <a:pPr lvl="1">
              <a:lnSpc>
                <a:spcPct val="100000"/>
              </a:lnSpc>
            </a:pPr>
            <a:r>
              <a:rPr lang="vi-VN" b="1" dirty="0"/>
              <a:t>Editor area</a:t>
            </a:r>
            <a:r>
              <a:rPr lang="vi-VN" dirty="0"/>
              <a:t>: tại đây có thể viết code hoặc thiết kế giao diện. </a:t>
            </a:r>
          </a:p>
          <a:p>
            <a:pPr lvl="1">
              <a:lnSpc>
                <a:spcPct val="100000"/>
              </a:lnSpc>
            </a:pPr>
            <a:r>
              <a:rPr lang="vi-VN" b="1" dirty="0"/>
              <a:t>Utility area</a:t>
            </a:r>
            <a:r>
              <a:rPr lang="vi-VN" dirty="0"/>
              <a:t>: nơi cấu hình giá trị cho các thuộc tính của thành phần giao diện.</a:t>
            </a:r>
            <a:endParaRPr lang="en-US" dirty="0"/>
          </a:p>
        </p:txBody>
      </p:sp>
    </p:spTree>
    <p:extLst>
      <p:ext uri="{BB962C8B-B14F-4D97-AF65-F5344CB8AC3E}">
        <p14:creationId xmlns:p14="http://schemas.microsoft.com/office/powerpoint/2010/main" val="2625153266"/>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144</TotalTime>
  <Words>641</Words>
  <Application>Microsoft Macintosh PowerPoint</Application>
  <PresentationFormat>Widescreen</PresentationFormat>
  <Paragraphs>42</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Roboto Light</vt:lpstr>
      <vt:lpstr>Calibri</vt:lpstr>
      <vt:lpstr>Arial</vt:lpstr>
      <vt:lpstr>Office Theme</vt:lpstr>
      <vt:lpstr>Lập trình iOS - Swift</vt:lpstr>
      <vt:lpstr>Bước 1: Khởi động XCode</vt:lpstr>
      <vt:lpstr>Bước 1: Khởi động XCode</vt:lpstr>
      <vt:lpstr>Bước 2: Chọn template cho ứng dụng</vt:lpstr>
      <vt:lpstr>Bước 3: Cung cấp thông tin cho ứng dụng</vt:lpstr>
      <vt:lpstr>Bước 3: Cung cấp thông tin cho ứng dụng</vt:lpstr>
      <vt:lpstr>Màn hình Wokspace</vt:lpstr>
      <vt:lpstr>Làm quen với XCode</vt:lpstr>
      <vt:lpstr>Làm quen với XCode</vt:lpstr>
      <vt:lpstr>iOS Simulator</vt:lpstr>
      <vt:lpstr>Chạy thử máy ảo </vt:lpstr>
      <vt:lpstr>Chạy thử máy ảo </vt:lpstr>
      <vt:lpstr>Chạy thử máy ảo </vt:lpstr>
      <vt:lpstr>Chạy thử máy ảo </vt:lpstr>
      <vt:lpstr>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Lê Quang Thái</cp:lastModifiedBy>
  <cp:revision>16</cp:revision>
  <dcterms:modified xsi:type="dcterms:W3CDTF">2019-05-17T03:57:36Z</dcterms:modified>
</cp:coreProperties>
</file>